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84" r:id="rId2"/>
    <p:sldId id="271" r:id="rId3"/>
    <p:sldId id="270" r:id="rId4"/>
    <p:sldId id="278" r:id="rId5"/>
    <p:sldId id="276" r:id="rId6"/>
  </p:sldIdLst>
  <p:sldSz cx="9144000" cy="6858000" type="screen4x3"/>
  <p:notesSz cx="7019925" cy="93059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3989" autoAdjust="0"/>
  </p:normalViewPr>
  <p:slideViewPr>
    <p:cSldViewPr>
      <p:cViewPr varScale="1">
        <p:scale>
          <a:sx n="71" d="100"/>
          <a:sy n="71" d="100"/>
        </p:scale>
        <p:origin x="-1140"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5" d="100"/>
          <a:sy n="85" d="100"/>
        </p:scale>
        <p:origin x="-1944" y="-72"/>
      </p:cViewPr>
      <p:guideLst>
        <p:guide orient="horz" pos="2931"/>
        <p:guide pos="221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42778" cy="465615"/>
          </a:xfrm>
          <a:prstGeom prst="rect">
            <a:avLst/>
          </a:prstGeom>
        </p:spPr>
        <p:txBody>
          <a:bodyPr vert="horz" lIns="91533" tIns="45766" rIns="91533" bIns="45766" rtlCol="0"/>
          <a:lstStyle>
            <a:lvl1pPr algn="l">
              <a:defRPr sz="1200"/>
            </a:lvl1pPr>
          </a:lstStyle>
          <a:p>
            <a:endParaRPr lang="en-CA"/>
          </a:p>
        </p:txBody>
      </p:sp>
      <p:sp>
        <p:nvSpPr>
          <p:cNvPr id="3" name="Date Placeholder 2"/>
          <p:cNvSpPr>
            <a:spLocks noGrp="1"/>
          </p:cNvSpPr>
          <p:nvPr>
            <p:ph type="dt" idx="1"/>
          </p:nvPr>
        </p:nvSpPr>
        <p:spPr>
          <a:xfrm>
            <a:off x="3975528" y="1"/>
            <a:ext cx="3042777" cy="465615"/>
          </a:xfrm>
          <a:prstGeom prst="rect">
            <a:avLst/>
          </a:prstGeom>
        </p:spPr>
        <p:txBody>
          <a:bodyPr vert="horz" lIns="91533" tIns="45766" rIns="91533" bIns="45766" rtlCol="0"/>
          <a:lstStyle>
            <a:lvl1pPr algn="r">
              <a:defRPr sz="1200"/>
            </a:lvl1pPr>
          </a:lstStyle>
          <a:p>
            <a:fld id="{3981F053-7508-4F3E-B579-E55465B69AD9}" type="datetimeFigureOut">
              <a:rPr lang="en-CA" smtClean="0"/>
              <a:pPr/>
              <a:t>25/11/2013</a:t>
            </a:fld>
            <a:endParaRPr lang="en-CA"/>
          </a:p>
        </p:txBody>
      </p:sp>
      <p:sp>
        <p:nvSpPr>
          <p:cNvPr id="4" name="Slide Image Placeholder 3"/>
          <p:cNvSpPr>
            <a:spLocks noGrp="1" noRot="1" noChangeAspect="1"/>
          </p:cNvSpPr>
          <p:nvPr>
            <p:ph type="sldImg" idx="2"/>
          </p:nvPr>
        </p:nvSpPr>
        <p:spPr>
          <a:xfrm>
            <a:off x="1182688" y="696913"/>
            <a:ext cx="4656137" cy="3490912"/>
          </a:xfrm>
          <a:prstGeom prst="rect">
            <a:avLst/>
          </a:prstGeom>
          <a:noFill/>
          <a:ln w="12700">
            <a:solidFill>
              <a:prstClr val="black"/>
            </a:solidFill>
          </a:ln>
        </p:spPr>
        <p:txBody>
          <a:bodyPr vert="horz" lIns="91533" tIns="45766" rIns="91533" bIns="45766" rtlCol="0" anchor="ctr"/>
          <a:lstStyle/>
          <a:p>
            <a:endParaRPr lang="en-CA"/>
          </a:p>
        </p:txBody>
      </p:sp>
      <p:sp>
        <p:nvSpPr>
          <p:cNvPr id="5" name="Notes Placeholder 4"/>
          <p:cNvSpPr>
            <a:spLocks noGrp="1"/>
          </p:cNvSpPr>
          <p:nvPr>
            <p:ph type="body" sz="quarter" idx="3"/>
          </p:nvPr>
        </p:nvSpPr>
        <p:spPr>
          <a:xfrm>
            <a:off x="702802" y="4420952"/>
            <a:ext cx="5615940" cy="4187349"/>
          </a:xfrm>
          <a:prstGeom prst="rect">
            <a:avLst/>
          </a:prstGeom>
        </p:spPr>
        <p:txBody>
          <a:bodyPr vert="horz" lIns="91533" tIns="45766" rIns="91533" bIns="4576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1" y="8838723"/>
            <a:ext cx="3042778" cy="465615"/>
          </a:xfrm>
          <a:prstGeom prst="rect">
            <a:avLst/>
          </a:prstGeom>
        </p:spPr>
        <p:txBody>
          <a:bodyPr vert="horz" lIns="91533" tIns="45766" rIns="91533" bIns="45766" rtlCol="0" anchor="b"/>
          <a:lstStyle>
            <a:lvl1pPr algn="l">
              <a:defRPr sz="1200"/>
            </a:lvl1pPr>
          </a:lstStyle>
          <a:p>
            <a:endParaRPr lang="en-CA"/>
          </a:p>
        </p:txBody>
      </p:sp>
      <p:sp>
        <p:nvSpPr>
          <p:cNvPr id="7" name="Slide Number Placeholder 6"/>
          <p:cNvSpPr>
            <a:spLocks noGrp="1"/>
          </p:cNvSpPr>
          <p:nvPr>
            <p:ph type="sldNum" sz="quarter" idx="5"/>
          </p:nvPr>
        </p:nvSpPr>
        <p:spPr>
          <a:xfrm>
            <a:off x="3975528" y="8838723"/>
            <a:ext cx="3042777" cy="465615"/>
          </a:xfrm>
          <a:prstGeom prst="rect">
            <a:avLst/>
          </a:prstGeom>
        </p:spPr>
        <p:txBody>
          <a:bodyPr vert="horz" lIns="91533" tIns="45766" rIns="91533" bIns="45766" rtlCol="0" anchor="b"/>
          <a:lstStyle>
            <a:lvl1pPr algn="r">
              <a:defRPr sz="1200"/>
            </a:lvl1pPr>
          </a:lstStyle>
          <a:p>
            <a:fld id="{C6497EAE-5E94-452F-A420-601DD7C1988D}" type="slidenum">
              <a:rPr lang="en-CA" smtClean="0"/>
              <a:pPr/>
              <a:t>‹#›</a:t>
            </a:fld>
            <a:endParaRPr lang="en-CA"/>
          </a:p>
        </p:txBody>
      </p:sp>
    </p:spTree>
    <p:extLst>
      <p:ext uri="{BB962C8B-B14F-4D97-AF65-F5344CB8AC3E}">
        <p14:creationId xmlns:p14="http://schemas.microsoft.com/office/powerpoint/2010/main" xmlns="" val="25127206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5FD4E84F-E266-4C8C-9AE7-CD66D8DC0A0E}" type="slidenum">
              <a:rPr lang="en-US"/>
              <a:pPr/>
              <a:t>1</a:t>
            </a:fld>
            <a:endParaRPr lang="en-US" dirty="0"/>
          </a:p>
        </p:txBody>
      </p:sp>
      <p:sp>
        <p:nvSpPr>
          <p:cNvPr id="16387" name="Rectangle 7"/>
          <p:cNvSpPr txBox="1">
            <a:spLocks noGrp="1" noChangeArrowheads="1"/>
          </p:cNvSpPr>
          <p:nvPr/>
        </p:nvSpPr>
        <p:spPr bwMode="auto">
          <a:xfrm>
            <a:off x="3977322" y="8840312"/>
            <a:ext cx="3042603" cy="465614"/>
          </a:xfrm>
          <a:prstGeom prst="rect">
            <a:avLst/>
          </a:prstGeom>
          <a:noFill/>
          <a:ln w="9525">
            <a:noFill/>
            <a:miter lim="800000"/>
            <a:headEnd/>
            <a:tailEnd/>
          </a:ln>
        </p:spPr>
        <p:txBody>
          <a:bodyPr lIns="93254" tIns="46628" rIns="93254" bIns="46628" anchor="b"/>
          <a:lstStyle/>
          <a:p>
            <a:pPr algn="r" defTabSz="932909"/>
            <a:fld id="{39225629-F596-49C8-B57E-B57BAF575C68}" type="slidenum">
              <a:rPr lang="en-US" sz="1200"/>
              <a:pPr algn="r" defTabSz="932909"/>
              <a:t>1</a:t>
            </a:fld>
            <a:endParaRPr lang="en-US" sz="1200" dirty="0"/>
          </a:p>
        </p:txBody>
      </p:sp>
      <p:sp>
        <p:nvSpPr>
          <p:cNvPr id="16388" name="Rectangle 7"/>
          <p:cNvSpPr txBox="1">
            <a:spLocks noGrp="1" noChangeArrowheads="1"/>
          </p:cNvSpPr>
          <p:nvPr/>
        </p:nvSpPr>
        <p:spPr bwMode="auto">
          <a:xfrm>
            <a:off x="3977322" y="8840312"/>
            <a:ext cx="3042603" cy="465614"/>
          </a:xfrm>
          <a:prstGeom prst="rect">
            <a:avLst/>
          </a:prstGeom>
          <a:noFill/>
          <a:ln w="9525">
            <a:noFill/>
            <a:miter lim="800000"/>
            <a:headEnd/>
            <a:tailEnd/>
          </a:ln>
        </p:spPr>
        <p:txBody>
          <a:bodyPr lIns="93254" tIns="46628" rIns="93254" bIns="46628" anchor="b"/>
          <a:lstStyle/>
          <a:p>
            <a:pPr algn="r" defTabSz="932909"/>
            <a:fld id="{CD1431F4-D5D4-4792-A059-B931E02DF8C9}" type="slidenum">
              <a:rPr lang="en-US" sz="1200"/>
              <a:pPr algn="r" defTabSz="932909"/>
              <a:t>1</a:t>
            </a:fld>
            <a:endParaRPr lang="en-US" sz="1200" dirty="0"/>
          </a:p>
        </p:txBody>
      </p:sp>
      <p:sp>
        <p:nvSpPr>
          <p:cNvPr id="16389" name="Rectangle 2"/>
          <p:cNvSpPr>
            <a:spLocks noGrp="1" noRot="1" noChangeAspect="1" noChangeArrowheads="1" noTextEdit="1"/>
          </p:cNvSpPr>
          <p:nvPr>
            <p:ph type="sldImg"/>
          </p:nvPr>
        </p:nvSpPr>
        <p:spPr>
          <a:ln/>
        </p:spPr>
      </p:sp>
      <p:sp>
        <p:nvSpPr>
          <p:cNvPr id="16390" name="Rectangle 3"/>
          <p:cNvSpPr>
            <a:spLocks noGrp="1" noChangeArrowheads="1"/>
          </p:cNvSpPr>
          <p:nvPr>
            <p:ph type="body" idx="1"/>
          </p:nvPr>
        </p:nvSpPr>
        <p:spPr>
          <a:noFill/>
          <a:ln/>
        </p:spPr>
        <p:txBody>
          <a:bodyPr/>
          <a:lstStyle/>
          <a:p>
            <a:pPr lvl="1" eaLnBrk="1" hangingPunct="1"/>
            <a:endParaRPr lang="en-CA"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9AC5B061-24DC-4C6D-9916-B8E93A169D59}" type="slidenum">
              <a:rPr lang="en-US" smtClean="0"/>
              <a:pPr/>
              <a:t>2</a:t>
            </a:fld>
            <a:endParaRPr lang="en-US"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r>
              <a:rPr lang="en-US" sz="1000" dirty="0" smtClean="0">
                <a:latin typeface="Calibri" pitchFamily="34" charset="0"/>
              </a:rPr>
              <a:t>Regulated professions (Regulated Health Professions Act -1991)</a:t>
            </a:r>
          </a:p>
          <a:p>
            <a:pPr eaLnBrk="1" hangingPunct="1"/>
            <a:r>
              <a:rPr lang="en-US" sz="1000" dirty="0" smtClean="0">
                <a:latin typeface="Calibri" pitchFamily="34" charset="0"/>
              </a:rPr>
              <a:t>Regulatory bodies set standards to protect the public and assure that its members maintain a certain standard of practice. </a:t>
            </a:r>
          </a:p>
          <a:p>
            <a:pPr eaLnBrk="1" hangingPunct="1"/>
            <a:endParaRPr lang="en-US" sz="1000" dirty="0" smtClean="0">
              <a:latin typeface="Calibri" pitchFamily="34" charset="0"/>
            </a:endParaRPr>
          </a:p>
          <a:p>
            <a:pPr eaLnBrk="1" hangingPunct="1"/>
            <a:r>
              <a:rPr lang="en-US" sz="1000" dirty="0" smtClean="0">
                <a:latin typeface="Calibri" pitchFamily="34" charset="0"/>
              </a:rPr>
              <a:t>CLICK:</a:t>
            </a:r>
          </a:p>
          <a:p>
            <a:pPr eaLnBrk="1" hangingPunct="1"/>
            <a:endParaRPr lang="en-US" sz="1000" smtClean="0">
              <a:latin typeface="Calibri" pitchFamily="34" charset="0"/>
            </a:endParaRPr>
          </a:p>
          <a:p>
            <a:pPr eaLnBrk="1" hangingPunct="1"/>
            <a:r>
              <a:rPr lang="en-US" sz="1000" smtClean="0">
                <a:latin typeface="Calibri" pitchFamily="34" charset="0"/>
              </a:rPr>
              <a:t>Transitional </a:t>
            </a:r>
            <a:r>
              <a:rPr lang="en-US" sz="1000" dirty="0" smtClean="0">
                <a:latin typeface="Calibri" pitchFamily="34" charset="0"/>
              </a:rPr>
              <a:t>Councils for Homeopaths, </a:t>
            </a:r>
            <a:r>
              <a:rPr lang="en-US" sz="1000" dirty="0" err="1" smtClean="0">
                <a:latin typeface="Calibri" pitchFamily="34" charset="0"/>
              </a:rPr>
              <a:t>Kinesiologiests</a:t>
            </a:r>
            <a:r>
              <a:rPr lang="en-US" sz="1000" dirty="0" smtClean="0">
                <a:latin typeface="Calibri" pitchFamily="34" charset="0"/>
              </a:rPr>
              <a:t>, Naturopaths, </a:t>
            </a:r>
            <a:r>
              <a:rPr lang="en-US" sz="1000" dirty="0" err="1" smtClean="0">
                <a:latin typeface="Calibri" pitchFamily="34" charset="0"/>
              </a:rPr>
              <a:t>Pyschotherapists</a:t>
            </a:r>
            <a:r>
              <a:rPr lang="en-US" sz="1000" dirty="0" smtClean="0">
                <a:latin typeface="Calibri" pitchFamily="34" charset="0"/>
              </a:rPr>
              <a:t> &amp; </a:t>
            </a:r>
            <a:r>
              <a:rPr lang="en-US" sz="1000" dirty="0" err="1" smtClean="0">
                <a:latin typeface="Calibri" pitchFamily="34" charset="0"/>
              </a:rPr>
              <a:t>Regsitered</a:t>
            </a:r>
            <a:r>
              <a:rPr lang="en-US" sz="1000" dirty="0" smtClean="0">
                <a:latin typeface="Calibri" pitchFamily="34" charset="0"/>
              </a:rPr>
              <a:t> Mental Health Therapists, and Traditional Chinese Medicine </a:t>
            </a:r>
            <a:r>
              <a:rPr lang="en-US" sz="1000" dirty="0" err="1" smtClean="0">
                <a:latin typeface="Calibri" pitchFamily="34" charset="0"/>
              </a:rPr>
              <a:t>Practioners</a:t>
            </a:r>
            <a:r>
              <a:rPr lang="en-US" sz="1000" dirty="0" smtClean="0">
                <a:latin typeface="Calibri" pitchFamily="34" charset="0"/>
              </a:rPr>
              <a:t> and Acupuncturists are currently developing the regulations and standards for practice in Ontario.  Entry to practice requirements must be implemented by the regulatory college before the Access Centre can provide information and guidance for these professions.</a:t>
            </a:r>
          </a:p>
          <a:p>
            <a:pPr eaLnBrk="1" hangingPunct="1"/>
            <a:endParaRPr lang="en-CA" sz="1000" dirty="0" smtClean="0">
              <a:latin typeface="Calibri"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02BE1258-8FF7-49CD-A2E5-08F73E7E0111}" type="slidenum">
              <a:rPr lang="en-US" smtClean="0"/>
              <a:pPr/>
              <a:t>3</a:t>
            </a:fld>
            <a:endParaRPr lang="en-US" smtClean="0"/>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r>
              <a:rPr lang="en-US" sz="1000" dirty="0" smtClean="0">
                <a:latin typeface="Calibri" pitchFamily="34" charset="0"/>
              </a:rPr>
              <a:t>The Access Centre works with regulatory bodies/educational institutions/ and other key organizations to be able to provide the most update and accurate information to support the IEHP through the registration pathway.</a:t>
            </a:r>
          </a:p>
          <a:p>
            <a:r>
              <a:rPr lang="en-US" sz="1000" dirty="0" smtClean="0">
                <a:latin typeface="Calibri" pitchFamily="34" charset="0"/>
              </a:rPr>
              <a:t/>
            </a:r>
            <a:br>
              <a:rPr lang="en-US" sz="1000" dirty="0" smtClean="0">
                <a:latin typeface="Calibri" pitchFamily="34" charset="0"/>
              </a:rPr>
            </a:br>
            <a:r>
              <a:rPr lang="en-US" sz="1000" dirty="0" smtClean="0">
                <a:latin typeface="Calibri" pitchFamily="34" charset="0"/>
              </a:rPr>
              <a:t>Career Alternatives* - one on one coaching on:</a:t>
            </a:r>
          </a:p>
          <a:p>
            <a:r>
              <a:rPr lang="en-US" sz="1000" dirty="0" smtClean="0">
                <a:latin typeface="Calibri" pitchFamily="34" charset="0"/>
              </a:rPr>
              <a:t>	alternate employment options</a:t>
            </a:r>
          </a:p>
          <a:p>
            <a:r>
              <a:rPr lang="en-US" sz="1000" dirty="0" smtClean="0">
                <a:latin typeface="Calibri" pitchFamily="34" charset="0"/>
              </a:rPr>
              <a:t>	job search strategies</a:t>
            </a:r>
          </a:p>
          <a:p>
            <a:r>
              <a:rPr lang="en-US" sz="1000" dirty="0" smtClean="0">
                <a:latin typeface="Calibri" pitchFamily="34" charset="0"/>
              </a:rPr>
              <a:t>	resume and cover letter development/ critique</a:t>
            </a:r>
          </a:p>
          <a:p>
            <a:r>
              <a:rPr lang="en-US" sz="1000" dirty="0" smtClean="0">
                <a:latin typeface="Calibri" pitchFamily="34" charset="0"/>
              </a:rPr>
              <a:t>	career planning</a:t>
            </a:r>
          </a:p>
          <a:p>
            <a:endParaRPr lang="en-US" sz="1000" dirty="0" smtClean="0">
              <a:latin typeface="Calibri" pitchFamily="34" charset="0"/>
            </a:endParaRPr>
          </a:p>
          <a:p>
            <a:r>
              <a:rPr lang="en-US" sz="1000" dirty="0" smtClean="0">
                <a:latin typeface="Calibri" pitchFamily="34" charset="0"/>
              </a:rPr>
              <a:t>Clients should be:</a:t>
            </a:r>
          </a:p>
          <a:p>
            <a:r>
              <a:rPr lang="en-US" sz="1000" dirty="0" smtClean="0">
                <a:latin typeface="Calibri" pitchFamily="34" charset="0"/>
              </a:rPr>
              <a:t>	motivated to find alternate employment</a:t>
            </a:r>
          </a:p>
          <a:p>
            <a:r>
              <a:rPr lang="en-US" sz="1000" dirty="0" smtClean="0">
                <a:latin typeface="Calibri" pitchFamily="34" charset="0"/>
              </a:rPr>
              <a:t>	prepared to work independently and proactively toward their job search goals</a:t>
            </a:r>
          </a:p>
          <a:p>
            <a:r>
              <a:rPr lang="en-US" sz="1000" dirty="0" smtClean="0">
                <a:latin typeface="Calibri" pitchFamily="34" charset="0"/>
              </a:rPr>
              <a:t>	able to commit to an action plan involving job search</a:t>
            </a:r>
            <a:endParaRPr lang="en-CA" sz="1000" dirty="0" smtClean="0">
              <a:latin typeface="Calibri" pitchFamily="34" charset="0"/>
            </a:endParaRPr>
          </a:p>
          <a:p>
            <a:pPr eaLnBrk="1" hangingPunct="1"/>
            <a:endParaRPr lang="en-CA" sz="1000" dirty="0" smtClean="0">
              <a:latin typeface="Calibri"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6497EAE-5E94-452F-A420-601DD7C1988D}" type="slidenum">
              <a:rPr lang="en-CA" smtClean="0"/>
              <a:pPr/>
              <a:t>4</a:t>
            </a:fld>
            <a:endParaRPr lang="en-C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6497EAE-5E94-452F-A420-601DD7C1988D}" type="slidenum">
              <a:rPr lang="en-CA" smtClean="0"/>
              <a:pPr/>
              <a:t>5</a:t>
            </a:fld>
            <a:endParaRPr lang="en-CA"/>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2" descr="C:\Users\singhj\Desktop\Ontario Map.jpg"/>
          <p:cNvPicPr>
            <a:picLocks noChangeAspect="1" noChangeArrowheads="1"/>
          </p:cNvPicPr>
          <p:nvPr userDrawn="1"/>
        </p:nvPicPr>
        <p:blipFill>
          <a:blip r:embed="rId2" cstate="print">
            <a:duotone>
              <a:schemeClr val="bg2">
                <a:shade val="45000"/>
                <a:satMod val="135000"/>
              </a:schemeClr>
              <a:prstClr val="white"/>
            </a:duotone>
          </a:blip>
          <a:srcRect/>
          <a:stretch>
            <a:fillRect/>
          </a:stretch>
        </p:blipFill>
        <p:spPr bwMode="auto">
          <a:xfrm>
            <a:off x="1131031" y="0"/>
            <a:ext cx="6881937" cy="6858000"/>
          </a:xfrm>
          <a:prstGeom prst="rect">
            <a:avLst/>
          </a:prstGeom>
          <a:noFill/>
        </p:spPr>
      </p:pic>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endParaRPr lang="en-CA" dirty="0"/>
          </a:p>
        </p:txBody>
      </p:sp>
      <p:sp>
        <p:nvSpPr>
          <p:cNvPr id="5" name="Footer Placeholder 4"/>
          <p:cNvSpPr>
            <a:spLocks noGrp="1"/>
          </p:cNvSpPr>
          <p:nvPr>
            <p:ph type="ftr" sz="quarter" idx="11"/>
          </p:nvPr>
        </p:nvSpPr>
        <p:spPr/>
        <p:txBody>
          <a:bodyPr/>
          <a:lstStyle/>
          <a:p>
            <a:endParaRPr lang="en-CA" dirty="0"/>
          </a:p>
        </p:txBody>
      </p:sp>
      <p:pic>
        <p:nvPicPr>
          <p:cNvPr id="7" name="Picture 16" descr="HFO logotype_RGB"/>
          <p:cNvPicPr>
            <a:picLocks noChangeAspect="1" noChangeArrowheads="1"/>
          </p:cNvPicPr>
          <p:nvPr userDrawn="1"/>
        </p:nvPicPr>
        <p:blipFill>
          <a:blip r:embed="rId3" cstate="print"/>
          <a:srcRect/>
          <a:stretch>
            <a:fillRect/>
          </a:stretch>
        </p:blipFill>
        <p:spPr bwMode="auto">
          <a:xfrm>
            <a:off x="685800" y="609600"/>
            <a:ext cx="2209800" cy="215900"/>
          </a:xfrm>
          <a:prstGeom prst="rect">
            <a:avLst/>
          </a:prstGeom>
          <a:noFill/>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6" name="Slide Number Placeholder 5"/>
          <p:cNvSpPr>
            <a:spLocks noGrp="1"/>
          </p:cNvSpPr>
          <p:nvPr>
            <p:ph type="sldNum" sz="quarter" idx="12"/>
          </p:nvPr>
        </p:nvSpPr>
        <p:spPr/>
        <p:txBody>
          <a:bodyPr/>
          <a:lstStyle/>
          <a:p>
            <a:fld id="{61B44C27-CB53-401F-9F7C-BADE4833D0B2}" type="slidenum">
              <a:rPr lang="en-CA" smtClean="0"/>
              <a:pPr/>
              <a:t>‹#›</a:t>
            </a:fld>
            <a:endParaRPr lang="en-CA"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61B44C27-CB53-401F-9F7C-BADE4833D0B2}" type="slidenum">
              <a:rPr lang="en-CA" smtClean="0"/>
              <a:pPr/>
              <a:t>‹#›</a:t>
            </a:fld>
            <a:endParaRPr lang="en-C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61B44C27-CB53-401F-9F7C-BADE4833D0B2}" type="slidenum">
              <a:rPr lang="en-CA" smtClean="0"/>
              <a:pPr/>
              <a:t>‹#›</a:t>
            </a:fld>
            <a:endParaRPr lang="en-C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61B44C27-CB53-401F-9F7C-BADE4833D0B2}" type="slidenum">
              <a:rPr lang="en-CA" smtClean="0"/>
              <a:pPr/>
              <a:t>‹#›</a:t>
            </a:fld>
            <a:endParaRPr lang="en-CA" dirty="0"/>
          </a:p>
        </p:txBody>
      </p:sp>
      <p:pic>
        <p:nvPicPr>
          <p:cNvPr id="7" name="Picture 18" descr="HFO-MRAfoot"/>
          <p:cNvPicPr>
            <a:picLocks noChangeAspect="1" noChangeArrowheads="1"/>
          </p:cNvPicPr>
          <p:nvPr userDrawn="1"/>
        </p:nvPicPr>
        <p:blipFill>
          <a:blip r:embed="rId2" cstate="print"/>
          <a:srcRect r="128"/>
          <a:stretch>
            <a:fillRect/>
          </a:stretch>
        </p:blipFill>
        <p:spPr bwMode="auto">
          <a:xfrm>
            <a:off x="0" y="4765675"/>
            <a:ext cx="9144000" cy="2092325"/>
          </a:xfrm>
          <a:prstGeom prst="rect">
            <a:avLst/>
          </a:prstGeom>
          <a:noFill/>
          <a:ln w="9525">
            <a:noFill/>
            <a:miter lim="800000"/>
            <a:headEnd/>
            <a:tailEnd/>
          </a:ln>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61B44C27-CB53-401F-9F7C-BADE4833D0B2}" type="slidenum">
              <a:rPr lang="en-CA" smtClean="0"/>
              <a:pPr/>
              <a:t>‹#›</a:t>
            </a:fld>
            <a:endParaRPr lang="en-C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61B44C27-CB53-401F-9F7C-BADE4833D0B2}" type="slidenum">
              <a:rPr lang="en-CA" smtClean="0"/>
              <a:pPr/>
              <a:t>‹#›</a:t>
            </a:fld>
            <a:endParaRPr lang="en-C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endParaRPr lang="en-CA" dirty="0"/>
          </a:p>
        </p:txBody>
      </p:sp>
      <p:sp>
        <p:nvSpPr>
          <p:cNvPr id="8" name="Footer Placeholder 7"/>
          <p:cNvSpPr>
            <a:spLocks noGrp="1"/>
          </p:cNvSpPr>
          <p:nvPr>
            <p:ph type="ftr" sz="quarter" idx="11"/>
          </p:nvPr>
        </p:nvSpPr>
        <p:spPr/>
        <p:txBody>
          <a:bodyPr/>
          <a:lstStyle/>
          <a:p>
            <a:endParaRPr lang="en-CA" dirty="0"/>
          </a:p>
        </p:txBody>
      </p:sp>
      <p:sp>
        <p:nvSpPr>
          <p:cNvPr id="9" name="Slide Number Placeholder 8"/>
          <p:cNvSpPr>
            <a:spLocks noGrp="1"/>
          </p:cNvSpPr>
          <p:nvPr>
            <p:ph type="sldNum" sz="quarter" idx="12"/>
          </p:nvPr>
        </p:nvSpPr>
        <p:spPr/>
        <p:txBody>
          <a:bodyPr/>
          <a:lstStyle/>
          <a:p>
            <a:fld id="{61B44C27-CB53-401F-9F7C-BADE4833D0B2}" type="slidenum">
              <a:rPr lang="en-CA" smtClean="0"/>
              <a:pPr/>
              <a:t>‹#›</a:t>
            </a:fld>
            <a:endParaRPr lang="en-C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endParaRPr lang="en-CA" dirty="0"/>
          </a:p>
        </p:txBody>
      </p:sp>
      <p:sp>
        <p:nvSpPr>
          <p:cNvPr id="4" name="Footer Placeholder 3"/>
          <p:cNvSpPr>
            <a:spLocks noGrp="1"/>
          </p:cNvSpPr>
          <p:nvPr>
            <p:ph type="ftr" sz="quarter" idx="11"/>
          </p:nvPr>
        </p:nvSpPr>
        <p:spPr/>
        <p:txBody>
          <a:bodyPr/>
          <a:lstStyle/>
          <a:p>
            <a:endParaRPr lang="en-CA" dirty="0"/>
          </a:p>
        </p:txBody>
      </p:sp>
      <p:sp>
        <p:nvSpPr>
          <p:cNvPr id="5" name="Slide Number Placeholder 4"/>
          <p:cNvSpPr>
            <a:spLocks noGrp="1"/>
          </p:cNvSpPr>
          <p:nvPr>
            <p:ph type="sldNum" sz="quarter" idx="12"/>
          </p:nvPr>
        </p:nvSpPr>
        <p:spPr/>
        <p:txBody>
          <a:bodyPr/>
          <a:lstStyle/>
          <a:p>
            <a:fld id="{61B44C27-CB53-401F-9F7C-BADE4833D0B2}" type="slidenum">
              <a:rPr lang="en-CA" smtClean="0"/>
              <a:pPr/>
              <a:t>‹#›</a:t>
            </a:fld>
            <a:endParaRPr lang="en-C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CA" dirty="0"/>
          </a:p>
        </p:txBody>
      </p:sp>
      <p:sp>
        <p:nvSpPr>
          <p:cNvPr id="3" name="Footer Placeholder 2"/>
          <p:cNvSpPr>
            <a:spLocks noGrp="1"/>
          </p:cNvSpPr>
          <p:nvPr>
            <p:ph type="ftr" sz="quarter" idx="11"/>
          </p:nvPr>
        </p:nvSpPr>
        <p:spPr/>
        <p:txBody>
          <a:bodyPr/>
          <a:lstStyle/>
          <a:p>
            <a:endParaRPr lang="en-CA" dirty="0"/>
          </a:p>
        </p:txBody>
      </p:sp>
      <p:sp>
        <p:nvSpPr>
          <p:cNvPr id="4" name="Slide Number Placeholder 3"/>
          <p:cNvSpPr>
            <a:spLocks noGrp="1"/>
          </p:cNvSpPr>
          <p:nvPr>
            <p:ph type="sldNum" sz="quarter" idx="12"/>
          </p:nvPr>
        </p:nvSpPr>
        <p:spPr/>
        <p:txBody>
          <a:bodyPr/>
          <a:lstStyle/>
          <a:p>
            <a:fld id="{61B44C27-CB53-401F-9F7C-BADE4833D0B2}" type="slidenum">
              <a:rPr lang="en-CA" smtClean="0"/>
              <a:pPr/>
              <a:t>‹#›</a:t>
            </a:fld>
            <a:endParaRPr lang="en-C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61B44C27-CB53-401F-9F7C-BADE4833D0B2}" type="slidenum">
              <a:rPr lang="en-CA" smtClean="0"/>
              <a:pPr/>
              <a:t>‹#›</a:t>
            </a:fld>
            <a:endParaRPr lang="en-C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61B44C27-CB53-401F-9F7C-BADE4833D0B2}" type="slidenum">
              <a:rPr lang="en-CA" smtClean="0"/>
              <a:pPr/>
              <a:t>‹#›</a:t>
            </a:fld>
            <a:endParaRPr lang="en-C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18" descr="HFO-MRAfoot"/>
          <p:cNvPicPr>
            <a:picLocks noChangeAspect="1" noChangeArrowheads="1"/>
          </p:cNvPicPr>
          <p:nvPr userDrawn="1"/>
        </p:nvPicPr>
        <p:blipFill>
          <a:blip r:embed="rId13" cstate="print"/>
          <a:srcRect r="128"/>
          <a:stretch>
            <a:fillRect/>
          </a:stretch>
        </p:blipFill>
        <p:spPr bwMode="auto">
          <a:xfrm>
            <a:off x="0" y="4765675"/>
            <a:ext cx="9144000" cy="2092325"/>
          </a:xfrm>
          <a:prstGeom prst="rect">
            <a:avLst/>
          </a:prstGeom>
          <a:noFill/>
          <a:ln w="9525">
            <a:noFill/>
            <a:miter lim="800000"/>
            <a:headEnd/>
            <a:tailEnd/>
          </a:ln>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CA"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B44C27-CB53-401F-9F7C-BADE4833D0B2}" type="slidenum">
              <a:rPr lang="en-CA" smtClean="0"/>
              <a:pPr/>
              <a:t>‹#›</a:t>
            </a:fld>
            <a:endParaRPr lang="en-CA"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
          <p:cNvSpPr>
            <a:spLocks noGrp="1"/>
          </p:cNvSpPr>
          <p:nvPr>
            <p:ph type="sldNum" sz="quarter" idx="10"/>
          </p:nvPr>
        </p:nvSpPr>
        <p:spPr/>
        <p:txBody>
          <a:bodyPr/>
          <a:lstStyle/>
          <a:p>
            <a:fld id="{3A0FC7E9-514B-43DA-9C09-96F028E8DF79}" type="slidenum">
              <a:rPr lang="en-US"/>
              <a:pPr/>
              <a:t>1</a:t>
            </a:fld>
            <a:endParaRPr lang="en-US" dirty="0">
              <a:latin typeface="Arial" charset="0"/>
            </a:endParaRPr>
          </a:p>
        </p:txBody>
      </p:sp>
      <p:sp>
        <p:nvSpPr>
          <p:cNvPr id="15363" name="Rectangle 15"/>
          <p:cNvSpPr>
            <a:spLocks noChangeArrowheads="1"/>
          </p:cNvSpPr>
          <p:nvPr/>
        </p:nvSpPr>
        <p:spPr bwMode="auto">
          <a:xfrm>
            <a:off x="6935788" y="1233488"/>
            <a:ext cx="184150" cy="457200"/>
          </a:xfrm>
          <a:prstGeom prst="rect">
            <a:avLst/>
          </a:prstGeom>
          <a:noFill/>
          <a:ln w="9525">
            <a:noFill/>
            <a:miter lim="800000"/>
            <a:headEnd/>
            <a:tailEnd/>
          </a:ln>
        </p:spPr>
        <p:txBody>
          <a:bodyPr wrap="none">
            <a:spAutoFit/>
          </a:bodyPr>
          <a:lstStyle/>
          <a:p>
            <a:endParaRPr lang="en-CA" sz="2400" dirty="0"/>
          </a:p>
        </p:txBody>
      </p:sp>
      <p:pic>
        <p:nvPicPr>
          <p:cNvPr id="15364" name="Picture 3" descr="WWYcover.jpg"/>
          <p:cNvPicPr>
            <a:picLocks noChangeAspect="1"/>
          </p:cNvPicPr>
          <p:nvPr/>
        </p:nvPicPr>
        <p:blipFill>
          <a:blip r:embed="rId3" cstate="print"/>
          <a:srcRect/>
          <a:stretch>
            <a:fillRect/>
          </a:stretch>
        </p:blipFill>
        <p:spPr bwMode="auto">
          <a:xfrm>
            <a:off x="3175" y="0"/>
            <a:ext cx="9140825" cy="6854825"/>
          </a:xfrm>
          <a:prstGeom prst="rect">
            <a:avLst/>
          </a:prstGeom>
          <a:noFill/>
          <a:ln w="9525">
            <a:noFill/>
            <a:miter lim="800000"/>
            <a:headEnd/>
            <a:tailEnd/>
          </a:ln>
        </p:spPr>
      </p:pic>
      <p:sp>
        <p:nvSpPr>
          <p:cNvPr id="5" name="TextBox 4"/>
          <p:cNvSpPr txBox="1"/>
          <p:nvPr/>
        </p:nvSpPr>
        <p:spPr>
          <a:xfrm>
            <a:off x="611560" y="764705"/>
            <a:ext cx="7694240" cy="4278094"/>
          </a:xfrm>
          <a:prstGeom prst="rect">
            <a:avLst/>
          </a:prstGeom>
          <a:noFill/>
        </p:spPr>
        <p:txBody>
          <a:bodyPr wrap="square">
            <a:spAutoFit/>
          </a:bodyPr>
          <a:lstStyle/>
          <a:p>
            <a:pPr algn="ctr">
              <a:defRPr/>
            </a:pPr>
            <a:endParaRPr lang="en-US" sz="4000" b="1" dirty="0" smtClean="0">
              <a:latin typeface="+mj-lt"/>
              <a:cs typeface="ＭＳ Ｐゴシック" charset="-128"/>
            </a:endParaRPr>
          </a:p>
          <a:p>
            <a:pPr algn="ctr">
              <a:defRPr/>
            </a:pPr>
            <a:r>
              <a:rPr lang="en-US" sz="4000" b="1" dirty="0" smtClean="0">
                <a:latin typeface="+mj-lt"/>
                <a:cs typeface="ＭＳ Ｐゴシック" charset="-128"/>
              </a:rPr>
              <a:t>The Access Centre</a:t>
            </a:r>
          </a:p>
          <a:p>
            <a:pPr algn="ctr">
              <a:defRPr/>
            </a:pPr>
            <a:r>
              <a:rPr lang="en-US" sz="3200" b="1" dirty="0" smtClean="0">
                <a:latin typeface="+mj-lt"/>
                <a:cs typeface="ＭＳ Ｐゴシック" charset="-128"/>
              </a:rPr>
              <a:t>A Program of </a:t>
            </a:r>
            <a:r>
              <a:rPr lang="en-US" sz="3200" b="1" dirty="0" err="1" smtClean="0">
                <a:latin typeface="+mj-lt"/>
                <a:cs typeface="ＭＳ Ｐゴシック" charset="-128"/>
              </a:rPr>
              <a:t>HealthForceOntario</a:t>
            </a:r>
            <a:endParaRPr lang="en-US" sz="3200" b="1" dirty="0" smtClean="0">
              <a:latin typeface="+mj-lt"/>
              <a:cs typeface="ＭＳ Ｐゴシック" charset="-128"/>
            </a:endParaRPr>
          </a:p>
          <a:p>
            <a:pPr algn="ctr">
              <a:defRPr/>
            </a:pPr>
            <a:r>
              <a:rPr lang="en-US" sz="3200" b="1" dirty="0" smtClean="0">
                <a:latin typeface="+mj-lt"/>
                <a:cs typeface="ＭＳ Ｐゴシック" charset="-128"/>
              </a:rPr>
              <a:t>Marketing and Recruitment Agency</a:t>
            </a:r>
            <a:endParaRPr lang="en-US" sz="3200" b="1" dirty="0" smtClean="0">
              <a:latin typeface="+mj-lt"/>
              <a:cs typeface="ＭＳ Ｐゴシック" charset="-128"/>
            </a:endParaRPr>
          </a:p>
          <a:p>
            <a:pPr>
              <a:defRPr/>
            </a:pPr>
            <a:endParaRPr lang="en-US" sz="3200" dirty="0" smtClean="0">
              <a:solidFill>
                <a:srgbClr val="404040"/>
              </a:solidFill>
              <a:latin typeface="+mj-lt"/>
              <a:cs typeface="ＭＳ Ｐゴシック" charset="-128"/>
            </a:endParaRPr>
          </a:p>
          <a:p>
            <a:pPr algn="ctr">
              <a:defRPr/>
            </a:pPr>
            <a:r>
              <a:rPr lang="en-US" sz="3200" dirty="0" smtClean="0">
                <a:solidFill>
                  <a:schemeClr val="tx1">
                    <a:lumMod val="75000"/>
                    <a:lumOff val="25000"/>
                  </a:schemeClr>
                </a:solidFill>
                <a:latin typeface="+mj-lt"/>
                <a:cs typeface="ＭＳ Ｐゴシック" charset="-128"/>
              </a:rPr>
              <a:t>Presentation </a:t>
            </a:r>
            <a:r>
              <a:rPr lang="en-US" sz="3200" dirty="0" smtClean="0">
                <a:solidFill>
                  <a:schemeClr val="tx1">
                    <a:lumMod val="75000"/>
                    <a:lumOff val="25000"/>
                  </a:schemeClr>
                </a:solidFill>
                <a:latin typeface="+mj-lt"/>
                <a:cs typeface="ＭＳ Ｐゴシック" charset="-128"/>
              </a:rPr>
              <a:t>at OCASI</a:t>
            </a:r>
            <a:endParaRPr lang="en-US" sz="3200" dirty="0">
              <a:solidFill>
                <a:srgbClr val="404040"/>
              </a:solidFill>
              <a:latin typeface="+mj-lt"/>
              <a:cs typeface="ＭＳ Ｐゴシック" charset="-128"/>
            </a:endParaRPr>
          </a:p>
          <a:p>
            <a:pPr>
              <a:defRPr/>
            </a:pPr>
            <a:endParaRPr lang="en-US" sz="3200" dirty="0">
              <a:solidFill>
                <a:srgbClr val="404040"/>
              </a:solidFill>
              <a:latin typeface="+mj-lt"/>
              <a:cs typeface="ＭＳ Ｐゴシック" charset="-128"/>
            </a:endParaRPr>
          </a:p>
          <a:p>
            <a:pPr algn="ctr">
              <a:defRPr/>
            </a:pPr>
            <a:r>
              <a:rPr lang="en-US" sz="3200" dirty="0" smtClean="0">
                <a:solidFill>
                  <a:srgbClr val="404040"/>
                </a:solidFill>
                <a:latin typeface="+mj-lt"/>
                <a:cs typeface="ＭＳ Ｐゴシック" charset="-128"/>
              </a:rPr>
              <a:t>November </a:t>
            </a:r>
            <a:r>
              <a:rPr lang="en-US" sz="3200" dirty="0" smtClean="0">
                <a:solidFill>
                  <a:srgbClr val="404040"/>
                </a:solidFill>
                <a:latin typeface="+mj-lt"/>
                <a:cs typeface="ＭＳ Ｐゴシック" charset="-128"/>
              </a:rPr>
              <a:t>26, </a:t>
            </a:r>
            <a:r>
              <a:rPr lang="en-US" sz="3200" dirty="0" smtClean="0">
                <a:solidFill>
                  <a:srgbClr val="404040"/>
                </a:solidFill>
                <a:latin typeface="+mj-lt"/>
                <a:cs typeface="ＭＳ Ｐゴシック" charset="-128"/>
              </a:rPr>
              <a:t>2013 </a:t>
            </a:r>
            <a:endParaRPr lang="en-US" sz="3200" dirty="0">
              <a:solidFill>
                <a:srgbClr val="404040"/>
              </a:solidFill>
              <a:latin typeface="+mj-lt"/>
              <a:cs typeface="ＭＳ Ｐゴシック" charset="-12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4"/>
          <p:cNvSpPr txBox="1">
            <a:spLocks noGrp="1"/>
          </p:cNvSpPr>
          <p:nvPr/>
        </p:nvSpPr>
        <p:spPr bwMode="auto">
          <a:xfrm>
            <a:off x="179388" y="6308725"/>
            <a:ext cx="641350" cy="457200"/>
          </a:xfrm>
          <a:prstGeom prst="rect">
            <a:avLst/>
          </a:prstGeom>
          <a:noFill/>
          <a:ln>
            <a:miter lim="800000"/>
            <a:headEnd/>
            <a:tailEnd/>
          </a:ln>
        </p:spPr>
        <p:txBody>
          <a:bodyPr/>
          <a:lstStyle/>
          <a:p>
            <a:pPr algn="ctr">
              <a:defRPr/>
            </a:pPr>
            <a:endParaRPr lang="en-US" sz="1400" b="1" dirty="0">
              <a:solidFill>
                <a:schemeClr val="bg1"/>
              </a:solidFill>
              <a:effectLst/>
              <a:ea typeface="+mn-ea"/>
            </a:endParaRPr>
          </a:p>
        </p:txBody>
      </p:sp>
      <p:sp>
        <p:nvSpPr>
          <p:cNvPr id="20484" name="Rectangle 2"/>
          <p:cNvSpPr>
            <a:spLocks noGrp="1" noChangeArrowheads="1"/>
          </p:cNvSpPr>
          <p:nvPr>
            <p:ph type="title" idx="4294967295"/>
          </p:nvPr>
        </p:nvSpPr>
        <p:spPr>
          <a:xfrm>
            <a:off x="457200" y="274638"/>
            <a:ext cx="8229600" cy="922114"/>
          </a:xfrm>
        </p:spPr>
        <p:txBody>
          <a:bodyPr/>
          <a:lstStyle/>
          <a:p>
            <a:pPr eaLnBrk="1" hangingPunct="1"/>
            <a:r>
              <a:rPr lang="en-US" sz="3600" dirty="0" smtClean="0">
                <a:solidFill>
                  <a:srgbClr val="D2492A"/>
                </a:solidFill>
              </a:rPr>
              <a:t>Our Clients</a:t>
            </a:r>
            <a:endParaRPr lang="en-CA" sz="3600" b="0" dirty="0" smtClean="0"/>
          </a:p>
        </p:txBody>
      </p:sp>
      <p:sp>
        <p:nvSpPr>
          <p:cNvPr id="20485" name="Rectangle 3"/>
          <p:cNvSpPr>
            <a:spLocks noGrp="1" noChangeArrowheads="1"/>
          </p:cNvSpPr>
          <p:nvPr>
            <p:ph type="body" sz="half" idx="4294967295"/>
          </p:nvPr>
        </p:nvSpPr>
        <p:spPr>
          <a:xfrm>
            <a:off x="179388" y="1844824"/>
            <a:ext cx="3168650" cy="3963839"/>
          </a:xfrm>
        </p:spPr>
        <p:txBody>
          <a:bodyPr/>
          <a:lstStyle/>
          <a:p>
            <a:pPr eaLnBrk="1" hangingPunct="1">
              <a:lnSpc>
                <a:spcPct val="80000"/>
              </a:lnSpc>
            </a:pPr>
            <a:r>
              <a:rPr lang="en-US" sz="1700" dirty="0" smtClean="0"/>
              <a:t>Physicians</a:t>
            </a:r>
          </a:p>
          <a:p>
            <a:pPr eaLnBrk="1" hangingPunct="1">
              <a:lnSpc>
                <a:spcPct val="80000"/>
              </a:lnSpc>
            </a:pPr>
            <a:r>
              <a:rPr lang="en-US" sz="1700" dirty="0" smtClean="0"/>
              <a:t>Nurses</a:t>
            </a:r>
          </a:p>
          <a:p>
            <a:pPr eaLnBrk="1" hangingPunct="1">
              <a:lnSpc>
                <a:spcPct val="80000"/>
              </a:lnSpc>
            </a:pPr>
            <a:r>
              <a:rPr lang="en-US" sz="1700" dirty="0" smtClean="0"/>
              <a:t>Pharmacists</a:t>
            </a:r>
          </a:p>
          <a:p>
            <a:pPr eaLnBrk="1" hangingPunct="1">
              <a:lnSpc>
                <a:spcPct val="80000"/>
              </a:lnSpc>
            </a:pPr>
            <a:r>
              <a:rPr lang="en-US" sz="1700" dirty="0" smtClean="0"/>
              <a:t>Pharmacy Technician</a:t>
            </a:r>
          </a:p>
          <a:p>
            <a:pPr eaLnBrk="1" hangingPunct="1">
              <a:lnSpc>
                <a:spcPct val="80000"/>
              </a:lnSpc>
            </a:pPr>
            <a:r>
              <a:rPr lang="en-US" sz="1700" dirty="0" smtClean="0"/>
              <a:t>Medical Laboratory Technologists</a:t>
            </a:r>
          </a:p>
          <a:p>
            <a:pPr eaLnBrk="1" hangingPunct="1">
              <a:lnSpc>
                <a:spcPct val="80000"/>
              </a:lnSpc>
            </a:pPr>
            <a:r>
              <a:rPr lang="en-US" sz="1700" dirty="0" smtClean="0"/>
              <a:t>Medical Radiation Technologists</a:t>
            </a:r>
          </a:p>
          <a:p>
            <a:pPr eaLnBrk="1" hangingPunct="1">
              <a:lnSpc>
                <a:spcPct val="80000"/>
              </a:lnSpc>
            </a:pPr>
            <a:r>
              <a:rPr lang="en-US" sz="1700" dirty="0" smtClean="0"/>
              <a:t>Physiotherapists</a:t>
            </a:r>
          </a:p>
          <a:p>
            <a:pPr eaLnBrk="1" hangingPunct="1">
              <a:lnSpc>
                <a:spcPct val="80000"/>
              </a:lnSpc>
            </a:pPr>
            <a:r>
              <a:rPr lang="en-US" sz="1700" dirty="0" smtClean="0"/>
              <a:t>Occupational Therapists</a:t>
            </a:r>
          </a:p>
          <a:p>
            <a:pPr eaLnBrk="1" hangingPunct="1">
              <a:lnSpc>
                <a:spcPct val="80000"/>
              </a:lnSpc>
            </a:pPr>
            <a:r>
              <a:rPr lang="en-US" sz="1700" dirty="0" smtClean="0"/>
              <a:t>Massage Therapists</a:t>
            </a:r>
          </a:p>
          <a:p>
            <a:pPr eaLnBrk="1" hangingPunct="1">
              <a:lnSpc>
                <a:spcPct val="80000"/>
              </a:lnSpc>
            </a:pPr>
            <a:r>
              <a:rPr lang="en-US" sz="1700" dirty="0" smtClean="0"/>
              <a:t>Respiratory Therapists</a:t>
            </a:r>
          </a:p>
          <a:p>
            <a:pPr eaLnBrk="1" hangingPunct="1">
              <a:lnSpc>
                <a:spcPct val="80000"/>
              </a:lnSpc>
            </a:pPr>
            <a:r>
              <a:rPr lang="en-US" sz="1700" dirty="0" smtClean="0"/>
              <a:t>Psychologists</a:t>
            </a:r>
          </a:p>
          <a:p>
            <a:pPr eaLnBrk="1" hangingPunct="1">
              <a:lnSpc>
                <a:spcPct val="80000"/>
              </a:lnSpc>
            </a:pPr>
            <a:r>
              <a:rPr lang="en-US" sz="1700" dirty="0" smtClean="0"/>
              <a:t>Optometrists</a:t>
            </a:r>
          </a:p>
        </p:txBody>
      </p:sp>
      <p:sp>
        <p:nvSpPr>
          <p:cNvPr id="20486" name="Rectangle 4"/>
          <p:cNvSpPr>
            <a:spLocks noGrp="1" noChangeArrowheads="1"/>
          </p:cNvSpPr>
          <p:nvPr>
            <p:ph type="body" sz="half" idx="4294967295"/>
          </p:nvPr>
        </p:nvSpPr>
        <p:spPr>
          <a:xfrm>
            <a:off x="3563938" y="1916832"/>
            <a:ext cx="3095625" cy="3963268"/>
          </a:xfrm>
        </p:spPr>
        <p:txBody>
          <a:bodyPr/>
          <a:lstStyle/>
          <a:p>
            <a:pPr eaLnBrk="1" hangingPunct="1">
              <a:lnSpc>
                <a:spcPct val="80000"/>
              </a:lnSpc>
            </a:pPr>
            <a:r>
              <a:rPr lang="en-US" sz="1700" dirty="0" smtClean="0"/>
              <a:t>Opticians</a:t>
            </a:r>
          </a:p>
          <a:p>
            <a:pPr eaLnBrk="1" hangingPunct="1">
              <a:lnSpc>
                <a:spcPct val="80000"/>
              </a:lnSpc>
            </a:pPr>
            <a:r>
              <a:rPr lang="en-US" sz="1700" dirty="0" smtClean="0"/>
              <a:t>Dieticians</a:t>
            </a:r>
          </a:p>
          <a:p>
            <a:pPr eaLnBrk="1" hangingPunct="1">
              <a:lnSpc>
                <a:spcPct val="80000"/>
              </a:lnSpc>
            </a:pPr>
            <a:r>
              <a:rPr lang="en-US" sz="1700" dirty="0" smtClean="0"/>
              <a:t>Midwives</a:t>
            </a:r>
          </a:p>
          <a:p>
            <a:pPr eaLnBrk="1" hangingPunct="1">
              <a:lnSpc>
                <a:spcPct val="80000"/>
              </a:lnSpc>
            </a:pPr>
            <a:r>
              <a:rPr lang="en-US" sz="1700" dirty="0" smtClean="0"/>
              <a:t>Dentists</a:t>
            </a:r>
          </a:p>
          <a:p>
            <a:pPr eaLnBrk="1" hangingPunct="1">
              <a:lnSpc>
                <a:spcPct val="80000"/>
              </a:lnSpc>
            </a:pPr>
            <a:r>
              <a:rPr lang="en-US" sz="1700" dirty="0" smtClean="0"/>
              <a:t>Dental Hygienists</a:t>
            </a:r>
          </a:p>
          <a:p>
            <a:pPr eaLnBrk="1" hangingPunct="1">
              <a:lnSpc>
                <a:spcPct val="80000"/>
              </a:lnSpc>
            </a:pPr>
            <a:r>
              <a:rPr lang="en-US" sz="1700" dirty="0" smtClean="0"/>
              <a:t>Dental Technologists</a:t>
            </a:r>
          </a:p>
          <a:p>
            <a:pPr eaLnBrk="1" hangingPunct="1">
              <a:lnSpc>
                <a:spcPct val="80000"/>
              </a:lnSpc>
            </a:pPr>
            <a:r>
              <a:rPr lang="en-US" sz="1700" dirty="0" smtClean="0"/>
              <a:t>Denturists</a:t>
            </a:r>
          </a:p>
          <a:p>
            <a:pPr eaLnBrk="1" hangingPunct="1">
              <a:lnSpc>
                <a:spcPct val="80000"/>
              </a:lnSpc>
            </a:pPr>
            <a:r>
              <a:rPr lang="en-US" sz="1700" dirty="0" smtClean="0"/>
              <a:t>Audiology &amp; Speech Pathologists</a:t>
            </a:r>
          </a:p>
          <a:p>
            <a:pPr eaLnBrk="1" hangingPunct="1">
              <a:lnSpc>
                <a:spcPct val="80000"/>
              </a:lnSpc>
            </a:pPr>
            <a:r>
              <a:rPr lang="en-US" sz="1700" dirty="0" smtClean="0"/>
              <a:t>Chiropodists/Podiatrists</a:t>
            </a:r>
          </a:p>
          <a:p>
            <a:pPr eaLnBrk="1" hangingPunct="1">
              <a:lnSpc>
                <a:spcPct val="80000"/>
              </a:lnSpc>
            </a:pPr>
            <a:r>
              <a:rPr lang="en-US" sz="1700" dirty="0" smtClean="0"/>
              <a:t>Chiropractors</a:t>
            </a:r>
          </a:p>
          <a:p>
            <a:pPr eaLnBrk="1" hangingPunct="1">
              <a:lnSpc>
                <a:spcPct val="80000"/>
              </a:lnSpc>
              <a:buFontTx/>
              <a:buNone/>
            </a:pPr>
            <a:endParaRPr lang="en-US" sz="1700" dirty="0" smtClean="0"/>
          </a:p>
        </p:txBody>
      </p:sp>
      <p:sp>
        <p:nvSpPr>
          <p:cNvPr id="533522" name="Text Box 18"/>
          <p:cNvSpPr txBox="1">
            <a:spLocks noChangeArrowheads="1"/>
          </p:cNvSpPr>
          <p:nvPr/>
        </p:nvSpPr>
        <p:spPr bwMode="auto">
          <a:xfrm>
            <a:off x="1187450" y="1124744"/>
            <a:ext cx="5386388" cy="369332"/>
          </a:xfrm>
          <a:prstGeom prst="rect">
            <a:avLst/>
          </a:prstGeom>
          <a:noFill/>
          <a:ln w="9525">
            <a:noFill/>
            <a:miter lim="800000"/>
            <a:headEnd/>
            <a:tailEnd/>
          </a:ln>
          <a:effectLst/>
        </p:spPr>
        <p:txBody>
          <a:bodyPr wrap="square">
            <a:spAutoFit/>
          </a:bodyPr>
          <a:lstStyle/>
          <a:p>
            <a:pPr>
              <a:defRPr/>
            </a:pPr>
            <a:r>
              <a:rPr lang="en-US" dirty="0">
                <a:effectLst>
                  <a:outerShdw blurRad="38100" dist="38100" dir="2700000" algn="tl">
                    <a:srgbClr val="C0C0C0"/>
                  </a:outerShdw>
                </a:effectLst>
                <a:latin typeface="Arial Narrow" pitchFamily="34" charset="0"/>
              </a:rPr>
              <a:t>Regulated Health Professions in Ontario</a:t>
            </a:r>
          </a:p>
        </p:txBody>
      </p:sp>
      <p:sp>
        <p:nvSpPr>
          <p:cNvPr id="18440" name="Rectangle 3"/>
          <p:cNvSpPr>
            <a:spLocks noChangeArrowheads="1"/>
          </p:cNvSpPr>
          <p:nvPr/>
        </p:nvSpPr>
        <p:spPr bwMode="auto">
          <a:xfrm>
            <a:off x="5940425" y="1916832"/>
            <a:ext cx="3095625" cy="3963268"/>
          </a:xfrm>
          <a:prstGeom prst="rect">
            <a:avLst/>
          </a:prstGeom>
          <a:noFill/>
          <a:ln w="9525">
            <a:noFill/>
            <a:miter lim="800000"/>
            <a:headEnd/>
            <a:tailEnd/>
          </a:ln>
        </p:spPr>
        <p:txBody>
          <a:bodyPr/>
          <a:lstStyle/>
          <a:p>
            <a:pPr marL="342900" indent="-342900" eaLnBrk="1" hangingPunct="1">
              <a:lnSpc>
                <a:spcPct val="80000"/>
              </a:lnSpc>
              <a:spcBef>
                <a:spcPct val="20000"/>
              </a:spcBef>
              <a:buFontTx/>
              <a:buChar char="•"/>
            </a:pPr>
            <a:r>
              <a:rPr lang="en-US" sz="1700" dirty="0">
                <a:solidFill>
                  <a:srgbClr val="D2492A"/>
                </a:solidFill>
                <a:effectLst/>
                <a:latin typeface="Arial Narrow" pitchFamily="34" charset="0"/>
                <a:ea typeface="Osaka" pitchFamily="-112" charset="-128"/>
              </a:rPr>
              <a:t>Homeopaths</a:t>
            </a:r>
          </a:p>
          <a:p>
            <a:pPr marL="342900" indent="-342900" eaLnBrk="1" hangingPunct="1">
              <a:lnSpc>
                <a:spcPct val="80000"/>
              </a:lnSpc>
              <a:spcBef>
                <a:spcPct val="20000"/>
              </a:spcBef>
              <a:buFontTx/>
              <a:buChar char="•"/>
            </a:pPr>
            <a:r>
              <a:rPr lang="en-US" sz="1700" dirty="0" err="1">
                <a:solidFill>
                  <a:srgbClr val="D2492A"/>
                </a:solidFill>
                <a:effectLst/>
                <a:latin typeface="Arial Narrow" pitchFamily="34" charset="0"/>
                <a:ea typeface="Osaka" pitchFamily="-112" charset="-128"/>
              </a:rPr>
              <a:t>Kinesiologiests</a:t>
            </a:r>
            <a:endParaRPr lang="en-US" sz="1700" dirty="0">
              <a:solidFill>
                <a:srgbClr val="D2492A"/>
              </a:solidFill>
              <a:effectLst/>
              <a:latin typeface="Arial Narrow" pitchFamily="34" charset="0"/>
              <a:ea typeface="Osaka" pitchFamily="-112" charset="-128"/>
            </a:endParaRPr>
          </a:p>
          <a:p>
            <a:pPr marL="342900" indent="-342900" eaLnBrk="1" hangingPunct="1">
              <a:lnSpc>
                <a:spcPct val="80000"/>
              </a:lnSpc>
              <a:spcBef>
                <a:spcPct val="20000"/>
              </a:spcBef>
              <a:buFontTx/>
              <a:buChar char="•"/>
            </a:pPr>
            <a:r>
              <a:rPr lang="en-US" sz="1700" dirty="0">
                <a:solidFill>
                  <a:srgbClr val="D2492A"/>
                </a:solidFill>
                <a:effectLst/>
                <a:latin typeface="Arial Narrow" pitchFamily="34" charset="0"/>
                <a:ea typeface="Osaka" pitchFamily="-112" charset="-128"/>
              </a:rPr>
              <a:t>Naturopaths</a:t>
            </a:r>
          </a:p>
          <a:p>
            <a:pPr marL="342900" indent="-342900" eaLnBrk="1" hangingPunct="1">
              <a:lnSpc>
                <a:spcPct val="80000"/>
              </a:lnSpc>
              <a:spcBef>
                <a:spcPct val="20000"/>
              </a:spcBef>
              <a:buFontTx/>
              <a:buChar char="•"/>
            </a:pPr>
            <a:r>
              <a:rPr lang="en-US" sz="1700" dirty="0">
                <a:solidFill>
                  <a:srgbClr val="D2492A"/>
                </a:solidFill>
                <a:effectLst/>
                <a:latin typeface="Arial Narrow" pitchFamily="34" charset="0"/>
                <a:ea typeface="Osaka" pitchFamily="-112" charset="-128"/>
              </a:rPr>
              <a:t>Psychotherapists &amp; Registered Mental Health Therapists</a:t>
            </a:r>
          </a:p>
          <a:p>
            <a:pPr marL="342900" indent="-342900" eaLnBrk="1" hangingPunct="1">
              <a:lnSpc>
                <a:spcPct val="80000"/>
              </a:lnSpc>
              <a:spcBef>
                <a:spcPct val="20000"/>
              </a:spcBef>
              <a:buFontTx/>
              <a:buChar char="•"/>
            </a:pPr>
            <a:r>
              <a:rPr lang="en-US" sz="1700" dirty="0">
                <a:solidFill>
                  <a:srgbClr val="D2492A"/>
                </a:solidFill>
                <a:effectLst/>
                <a:latin typeface="Arial Narrow" pitchFamily="34" charset="0"/>
                <a:ea typeface="Osaka" pitchFamily="-112" charset="-128"/>
              </a:rPr>
              <a:t>Traditional Chinese Medicine Practitioners and Acupuncturists</a:t>
            </a:r>
          </a:p>
          <a:p>
            <a:pPr marL="342900" indent="-342900" eaLnBrk="1" hangingPunct="1">
              <a:lnSpc>
                <a:spcPct val="80000"/>
              </a:lnSpc>
              <a:spcBef>
                <a:spcPct val="20000"/>
              </a:spcBef>
              <a:buFontTx/>
              <a:buChar char="•"/>
            </a:pPr>
            <a:endParaRPr lang="en-US" sz="1700" dirty="0">
              <a:solidFill>
                <a:srgbClr val="D2492A"/>
              </a:solidFill>
              <a:effectLst/>
              <a:latin typeface="Arial Narrow" pitchFamily="34" charset="0"/>
              <a:ea typeface="Osaka" pitchFamily="-112" charset="-128"/>
            </a:endParaRPr>
          </a:p>
          <a:p>
            <a:pPr marL="342900" indent="-342900" eaLnBrk="1" hangingPunct="1">
              <a:lnSpc>
                <a:spcPct val="80000"/>
              </a:lnSpc>
              <a:spcBef>
                <a:spcPct val="20000"/>
              </a:spcBef>
              <a:buFontTx/>
              <a:buChar char="•"/>
            </a:pPr>
            <a:endParaRPr lang="en-US" sz="1700" dirty="0">
              <a:solidFill>
                <a:srgbClr val="D2492A"/>
              </a:solidFill>
              <a:effectLst/>
              <a:latin typeface="Arial Narrow" pitchFamily="34" charset="0"/>
              <a:ea typeface="Osaka" pitchFamily="-112" charset="-128"/>
            </a:endParaRPr>
          </a:p>
        </p:txBody>
      </p:sp>
      <p:sp>
        <p:nvSpPr>
          <p:cNvPr id="10" name="Slide Number Placeholder 9"/>
          <p:cNvSpPr>
            <a:spLocks noGrp="1"/>
          </p:cNvSpPr>
          <p:nvPr>
            <p:ph type="sldNum" sz="quarter" idx="12"/>
          </p:nvPr>
        </p:nvSpPr>
        <p:spPr/>
        <p:txBody>
          <a:bodyPr/>
          <a:lstStyle/>
          <a:p>
            <a:fld id="{61B44C27-CB53-401F-9F7C-BADE4833D0B2}" type="slidenum">
              <a:rPr lang="en-CA" smtClean="0"/>
              <a:pPr/>
              <a:t>2</a:t>
            </a:fld>
            <a:endParaRPr lang="en-CA"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4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4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1"/>
          <p:cNvSpPr>
            <a:spLocks noGrp="1"/>
          </p:cNvSpPr>
          <p:nvPr>
            <p:ph type="sldNum" sz="quarter" idx="10"/>
          </p:nvPr>
        </p:nvSpPr>
        <p:spPr/>
        <p:txBody>
          <a:bodyPr/>
          <a:lstStyle/>
          <a:p>
            <a:pPr>
              <a:defRPr/>
            </a:pPr>
            <a:fld id="{1C8B05F9-653E-4872-8D70-03F39B435045}" type="slidenum">
              <a:rPr lang="en-US"/>
              <a:pPr>
                <a:defRPr/>
              </a:pPr>
              <a:t>3</a:t>
            </a:fld>
            <a:endParaRPr lang="en-US" dirty="0"/>
          </a:p>
        </p:txBody>
      </p:sp>
      <p:sp>
        <p:nvSpPr>
          <p:cNvPr id="7" name="Slide Number Placeholder 4"/>
          <p:cNvSpPr txBox="1">
            <a:spLocks noGrp="1"/>
          </p:cNvSpPr>
          <p:nvPr/>
        </p:nvSpPr>
        <p:spPr bwMode="auto">
          <a:xfrm>
            <a:off x="179388" y="6308725"/>
            <a:ext cx="641350" cy="457200"/>
          </a:xfrm>
          <a:prstGeom prst="rect">
            <a:avLst/>
          </a:prstGeom>
          <a:noFill/>
          <a:ln>
            <a:miter lim="800000"/>
            <a:headEnd/>
            <a:tailEnd/>
          </a:ln>
        </p:spPr>
        <p:txBody>
          <a:bodyPr/>
          <a:lstStyle/>
          <a:p>
            <a:pPr algn="ctr">
              <a:defRPr/>
            </a:pPr>
            <a:endParaRPr lang="en-US" sz="1400" b="1" dirty="0">
              <a:solidFill>
                <a:schemeClr val="bg1"/>
              </a:solidFill>
              <a:effectLst/>
              <a:ea typeface="+mn-ea"/>
            </a:endParaRPr>
          </a:p>
        </p:txBody>
      </p:sp>
      <p:sp>
        <p:nvSpPr>
          <p:cNvPr id="22532" name="Rectangle 2"/>
          <p:cNvSpPr>
            <a:spLocks noGrp="1" noChangeArrowheads="1"/>
          </p:cNvSpPr>
          <p:nvPr>
            <p:ph type="title" idx="4294967295"/>
          </p:nvPr>
        </p:nvSpPr>
        <p:spPr>
          <a:xfrm>
            <a:off x="457200" y="274638"/>
            <a:ext cx="8229600" cy="994122"/>
          </a:xfrm>
        </p:spPr>
        <p:txBody>
          <a:bodyPr/>
          <a:lstStyle/>
          <a:p>
            <a:pPr eaLnBrk="1" hangingPunct="1"/>
            <a:r>
              <a:rPr lang="en-US" sz="3600" dirty="0" smtClean="0">
                <a:solidFill>
                  <a:srgbClr val="D2492A"/>
                </a:solidFill>
              </a:rPr>
              <a:t>What do we do?</a:t>
            </a:r>
            <a:endParaRPr lang="en-US" sz="3600" b="0" dirty="0" smtClean="0"/>
          </a:p>
        </p:txBody>
      </p:sp>
      <p:sp>
        <p:nvSpPr>
          <p:cNvPr id="535555" name="Rectangle 3"/>
          <p:cNvSpPr>
            <a:spLocks noGrp="1" noChangeArrowheads="1"/>
          </p:cNvSpPr>
          <p:nvPr>
            <p:ph type="body" sz="half" idx="4294967295"/>
          </p:nvPr>
        </p:nvSpPr>
        <p:spPr>
          <a:xfrm>
            <a:off x="684213" y="1916832"/>
            <a:ext cx="3810000" cy="3928343"/>
          </a:xfrm>
        </p:spPr>
        <p:txBody>
          <a:bodyPr/>
          <a:lstStyle/>
          <a:p>
            <a:pPr eaLnBrk="1" hangingPunct="1">
              <a:lnSpc>
                <a:spcPct val="80000"/>
              </a:lnSpc>
              <a:buFontTx/>
              <a:buNone/>
              <a:defRPr/>
            </a:pPr>
            <a:r>
              <a:rPr lang="en-US" sz="2000" dirty="0" smtClean="0">
                <a:solidFill>
                  <a:schemeClr val="tx2"/>
                </a:solidFill>
                <a:effectLst>
                  <a:outerShdw blurRad="38100" dist="38100" dir="2700000" algn="tl">
                    <a:srgbClr val="C0C0C0"/>
                  </a:outerShdw>
                </a:effectLst>
              </a:rPr>
              <a:t>Information</a:t>
            </a:r>
            <a:endParaRPr lang="en-US" sz="1800" dirty="0" smtClean="0">
              <a:solidFill>
                <a:schemeClr val="tx2"/>
              </a:solidFill>
              <a:effectLst>
                <a:outerShdw blurRad="38100" dist="38100" dir="2700000" algn="tl">
                  <a:srgbClr val="C0C0C0"/>
                </a:outerShdw>
              </a:effectLst>
            </a:endParaRPr>
          </a:p>
          <a:p>
            <a:pPr eaLnBrk="1" hangingPunct="1">
              <a:lnSpc>
                <a:spcPct val="80000"/>
              </a:lnSpc>
              <a:defRPr/>
            </a:pPr>
            <a:r>
              <a:rPr lang="en-US" sz="1600" dirty="0" smtClean="0"/>
              <a:t>General </a:t>
            </a:r>
          </a:p>
          <a:p>
            <a:pPr eaLnBrk="1" hangingPunct="1">
              <a:lnSpc>
                <a:spcPct val="80000"/>
              </a:lnSpc>
              <a:defRPr/>
            </a:pPr>
            <a:r>
              <a:rPr lang="en-US" sz="1600" dirty="0" smtClean="0"/>
              <a:t>Online via HealthForceOntario.ca</a:t>
            </a:r>
          </a:p>
          <a:p>
            <a:pPr eaLnBrk="1" hangingPunct="1">
              <a:lnSpc>
                <a:spcPct val="80000"/>
              </a:lnSpc>
              <a:defRPr/>
            </a:pPr>
            <a:r>
              <a:rPr lang="en-US" sz="1600" dirty="0" smtClean="0"/>
              <a:t>Profession-Specific Information Sessions</a:t>
            </a:r>
            <a:r>
              <a:rPr lang="en-US" sz="1800" dirty="0" smtClean="0"/>
              <a:t> </a:t>
            </a:r>
          </a:p>
          <a:p>
            <a:pPr eaLnBrk="1" hangingPunct="1">
              <a:lnSpc>
                <a:spcPct val="80000"/>
              </a:lnSpc>
              <a:defRPr/>
            </a:pPr>
            <a:r>
              <a:rPr lang="en-US" sz="1600" dirty="0" smtClean="0"/>
              <a:t>Webinars</a:t>
            </a:r>
          </a:p>
          <a:p>
            <a:pPr lvl="4" eaLnBrk="1" hangingPunct="1">
              <a:lnSpc>
                <a:spcPct val="80000"/>
              </a:lnSpc>
              <a:defRPr/>
            </a:pPr>
            <a:endParaRPr lang="en-US" sz="1600" dirty="0" smtClean="0"/>
          </a:p>
          <a:p>
            <a:pPr eaLnBrk="1" hangingPunct="1">
              <a:lnSpc>
                <a:spcPct val="80000"/>
              </a:lnSpc>
              <a:buFontTx/>
              <a:buNone/>
              <a:defRPr/>
            </a:pPr>
            <a:r>
              <a:rPr lang="en-US" sz="2000" dirty="0" smtClean="0">
                <a:solidFill>
                  <a:schemeClr val="tx2"/>
                </a:solidFill>
                <a:effectLst>
                  <a:outerShdw blurRad="38100" dist="38100" dir="2700000" algn="tl">
                    <a:srgbClr val="C0C0C0"/>
                  </a:outerShdw>
                </a:effectLst>
              </a:rPr>
              <a:t>Resources</a:t>
            </a:r>
            <a:endParaRPr lang="en-US" sz="1800" dirty="0" smtClean="0">
              <a:solidFill>
                <a:schemeClr val="tx2"/>
              </a:solidFill>
              <a:effectLst>
                <a:outerShdw blurRad="38100" dist="38100" dir="2700000" algn="tl">
                  <a:srgbClr val="C0C0C0"/>
                </a:outerShdw>
              </a:effectLst>
            </a:endParaRPr>
          </a:p>
          <a:p>
            <a:pPr eaLnBrk="1" hangingPunct="1">
              <a:lnSpc>
                <a:spcPct val="80000"/>
              </a:lnSpc>
              <a:defRPr/>
            </a:pPr>
            <a:r>
              <a:rPr lang="en-US" sz="1600" dirty="0" smtClean="0"/>
              <a:t>Self-Directed Assessment of Language, Credentials and Exam Readiness </a:t>
            </a:r>
            <a:r>
              <a:rPr lang="en-US" sz="1600" b="1" dirty="0" smtClean="0"/>
              <a:t> </a:t>
            </a:r>
            <a:r>
              <a:rPr lang="en-US" sz="1600" dirty="0" smtClean="0"/>
              <a:t> </a:t>
            </a:r>
          </a:p>
          <a:p>
            <a:pPr eaLnBrk="1" hangingPunct="1">
              <a:lnSpc>
                <a:spcPct val="80000"/>
              </a:lnSpc>
              <a:defRPr/>
            </a:pPr>
            <a:r>
              <a:rPr lang="en-US" sz="1600" dirty="0" smtClean="0"/>
              <a:t>Library</a:t>
            </a:r>
          </a:p>
        </p:txBody>
      </p:sp>
      <p:sp>
        <p:nvSpPr>
          <p:cNvPr id="535556" name="Rectangle 4"/>
          <p:cNvSpPr>
            <a:spLocks noGrp="1" noChangeArrowheads="1"/>
          </p:cNvSpPr>
          <p:nvPr>
            <p:ph type="body" sz="half" idx="4294967295"/>
          </p:nvPr>
        </p:nvSpPr>
        <p:spPr>
          <a:xfrm>
            <a:off x="4643438" y="1916832"/>
            <a:ext cx="3810000" cy="3856906"/>
          </a:xfrm>
        </p:spPr>
        <p:txBody>
          <a:bodyPr/>
          <a:lstStyle/>
          <a:p>
            <a:pPr eaLnBrk="1" hangingPunct="1">
              <a:lnSpc>
                <a:spcPct val="80000"/>
              </a:lnSpc>
              <a:buFontTx/>
              <a:buNone/>
              <a:defRPr/>
            </a:pPr>
            <a:r>
              <a:rPr lang="en-US" sz="2000" dirty="0" smtClean="0">
                <a:solidFill>
                  <a:schemeClr val="tx2"/>
                </a:solidFill>
                <a:effectLst>
                  <a:outerShdw blurRad="38100" dist="38100" dir="2700000" algn="tl">
                    <a:srgbClr val="C0C0C0"/>
                  </a:outerShdw>
                </a:effectLst>
              </a:rPr>
              <a:t>Counseling</a:t>
            </a:r>
            <a:endParaRPr lang="en-US" sz="1800" dirty="0" smtClean="0">
              <a:solidFill>
                <a:schemeClr val="tx2"/>
              </a:solidFill>
              <a:effectLst>
                <a:outerShdw blurRad="38100" dist="38100" dir="2700000" algn="tl">
                  <a:srgbClr val="C0C0C0"/>
                </a:outerShdw>
              </a:effectLst>
            </a:endParaRPr>
          </a:p>
          <a:p>
            <a:pPr eaLnBrk="1" hangingPunct="1">
              <a:lnSpc>
                <a:spcPct val="80000"/>
              </a:lnSpc>
              <a:defRPr/>
            </a:pPr>
            <a:r>
              <a:rPr lang="en-US" sz="1600" dirty="0" smtClean="0"/>
              <a:t>Support </a:t>
            </a:r>
          </a:p>
          <a:p>
            <a:pPr eaLnBrk="1" hangingPunct="1">
              <a:lnSpc>
                <a:spcPct val="80000"/>
              </a:lnSpc>
              <a:defRPr/>
            </a:pPr>
            <a:r>
              <a:rPr lang="en-US" sz="1600" dirty="0" smtClean="0"/>
              <a:t>Advice</a:t>
            </a:r>
          </a:p>
          <a:p>
            <a:pPr eaLnBrk="1" hangingPunct="1">
              <a:lnSpc>
                <a:spcPct val="80000"/>
              </a:lnSpc>
              <a:defRPr/>
            </a:pPr>
            <a:r>
              <a:rPr lang="en-US" sz="1600" dirty="0" smtClean="0"/>
              <a:t>Career </a:t>
            </a:r>
            <a:r>
              <a:rPr lang="en-US" sz="1600" dirty="0" smtClean="0"/>
              <a:t>Alternatives</a:t>
            </a:r>
            <a:endParaRPr lang="en-US" sz="1800" dirty="0" smtClean="0"/>
          </a:p>
          <a:p>
            <a:pPr lvl="1" eaLnBrk="1" hangingPunct="1">
              <a:lnSpc>
                <a:spcPct val="80000"/>
              </a:lnSpc>
              <a:buFontTx/>
              <a:buNone/>
              <a:defRPr/>
            </a:pPr>
            <a:endParaRPr lang="en-US" sz="1800" dirty="0" smtClean="0"/>
          </a:p>
          <a:p>
            <a:pPr eaLnBrk="1" hangingPunct="1">
              <a:lnSpc>
                <a:spcPct val="80000"/>
              </a:lnSpc>
              <a:buFontTx/>
              <a:buNone/>
              <a:defRPr/>
            </a:pPr>
            <a:r>
              <a:rPr lang="en-US" sz="2000" dirty="0" smtClean="0">
                <a:solidFill>
                  <a:schemeClr val="tx2"/>
                </a:solidFill>
                <a:effectLst>
                  <a:outerShdw blurRad="38100" dist="38100" dir="2700000" algn="tl">
                    <a:srgbClr val="C0C0C0"/>
                  </a:outerShdw>
                </a:effectLst>
              </a:rPr>
              <a:t>Referrals</a:t>
            </a:r>
            <a:endParaRPr lang="en-US" sz="1800" dirty="0" smtClean="0">
              <a:solidFill>
                <a:schemeClr val="tx2"/>
              </a:solidFill>
              <a:effectLst>
                <a:outerShdw blurRad="38100" dist="38100" dir="2700000" algn="tl">
                  <a:srgbClr val="C0C0C0"/>
                </a:outerShdw>
              </a:effectLst>
            </a:endParaRPr>
          </a:p>
          <a:p>
            <a:pPr eaLnBrk="1" hangingPunct="1">
              <a:lnSpc>
                <a:spcPct val="80000"/>
              </a:lnSpc>
              <a:defRPr/>
            </a:pPr>
            <a:r>
              <a:rPr lang="en-US" sz="1600" dirty="0" smtClean="0"/>
              <a:t>Regulatory Colleges</a:t>
            </a:r>
          </a:p>
          <a:p>
            <a:pPr eaLnBrk="1" hangingPunct="1">
              <a:lnSpc>
                <a:spcPct val="80000"/>
              </a:lnSpc>
              <a:defRPr/>
            </a:pPr>
            <a:r>
              <a:rPr lang="en-US" sz="1600" dirty="0" smtClean="0"/>
              <a:t>Bridging Programs</a:t>
            </a:r>
          </a:p>
          <a:p>
            <a:pPr eaLnBrk="1" hangingPunct="1">
              <a:lnSpc>
                <a:spcPct val="80000"/>
              </a:lnSpc>
              <a:defRPr/>
            </a:pPr>
            <a:r>
              <a:rPr lang="en-US" sz="1600" dirty="0" smtClean="0"/>
              <a:t>Language Skill Development    </a:t>
            </a:r>
          </a:p>
          <a:p>
            <a:pPr eaLnBrk="1" hangingPunct="1">
              <a:lnSpc>
                <a:spcPct val="80000"/>
              </a:lnSpc>
              <a:defRPr/>
            </a:pPr>
            <a:r>
              <a:rPr lang="en-US" sz="1600" dirty="0" smtClean="0"/>
              <a:t>Immigration/Settlement Services</a:t>
            </a:r>
          </a:p>
          <a:p>
            <a:pPr eaLnBrk="1" hangingPunct="1">
              <a:lnSpc>
                <a:spcPct val="80000"/>
              </a:lnSpc>
              <a:defRPr/>
            </a:pPr>
            <a:r>
              <a:rPr lang="en-US" sz="1600" dirty="0" smtClean="0"/>
              <a:t>Employment Services</a:t>
            </a:r>
          </a:p>
          <a:p>
            <a:pPr>
              <a:lnSpc>
                <a:spcPct val="80000"/>
              </a:lnSpc>
              <a:defRPr/>
            </a:pPr>
            <a:endParaRPr lang="en-US" sz="1000" dirty="0" smtClean="0"/>
          </a:p>
        </p:txBody>
      </p:sp>
      <p:sp>
        <p:nvSpPr>
          <p:cNvPr id="535557" name="Text Box 5"/>
          <p:cNvSpPr txBox="1">
            <a:spLocks noChangeArrowheads="1"/>
          </p:cNvSpPr>
          <p:nvPr/>
        </p:nvSpPr>
        <p:spPr bwMode="auto">
          <a:xfrm>
            <a:off x="1258888" y="1268760"/>
            <a:ext cx="6697662" cy="369332"/>
          </a:xfrm>
          <a:prstGeom prst="rect">
            <a:avLst/>
          </a:prstGeom>
          <a:noFill/>
          <a:ln w="9525">
            <a:noFill/>
            <a:miter lim="800000"/>
            <a:headEnd/>
            <a:tailEnd/>
          </a:ln>
          <a:effectLst/>
        </p:spPr>
        <p:txBody>
          <a:bodyPr wrap="square">
            <a:spAutoFit/>
          </a:bodyPr>
          <a:lstStyle/>
          <a:p>
            <a:pPr>
              <a:spcBef>
                <a:spcPct val="50000"/>
              </a:spcBef>
              <a:defRPr/>
            </a:pPr>
            <a:r>
              <a:rPr lang="en-US" dirty="0">
                <a:effectLst>
                  <a:outerShdw blurRad="38100" dist="38100" dir="2700000" algn="tl">
                    <a:srgbClr val="C0C0C0"/>
                  </a:outerShdw>
                </a:effectLst>
                <a:latin typeface="Arial Narrow" pitchFamily="34" charset="0"/>
              </a:rPr>
              <a:t>The Access Centre provides: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683568" y="39302"/>
          <a:ext cx="7344815" cy="4738411"/>
        </p:xfrm>
        <a:graphic>
          <a:graphicData uri="http://schemas.openxmlformats.org/drawingml/2006/table">
            <a:tbl>
              <a:tblPr/>
              <a:tblGrid>
                <a:gridCol w="2723433"/>
                <a:gridCol w="944831"/>
                <a:gridCol w="944831"/>
                <a:gridCol w="944831"/>
                <a:gridCol w="1786889"/>
              </a:tblGrid>
              <a:tr h="379158">
                <a:tc>
                  <a:txBody>
                    <a:bodyPr/>
                    <a:lstStyle/>
                    <a:p>
                      <a:pPr>
                        <a:lnSpc>
                          <a:spcPct val="115000"/>
                        </a:lnSpc>
                        <a:spcAft>
                          <a:spcPts val="0"/>
                        </a:spcAft>
                      </a:pPr>
                      <a:r>
                        <a:rPr lang="en-CA" sz="1050" b="1" dirty="0">
                          <a:solidFill>
                            <a:srgbClr val="000000"/>
                          </a:solidFill>
                          <a:latin typeface="Calibri"/>
                          <a:ea typeface="Times New Roman"/>
                          <a:cs typeface="Times New Roman"/>
                        </a:rPr>
                        <a:t>New IEHP Client Registrations </a:t>
                      </a:r>
                      <a:endParaRPr lang="en-CA" sz="1050" dirty="0">
                        <a:latin typeface="Calibri"/>
                        <a:ea typeface="Calibri"/>
                        <a:cs typeface="Times New Roman"/>
                      </a:endParaRPr>
                    </a:p>
                    <a:p>
                      <a:pPr>
                        <a:lnSpc>
                          <a:spcPct val="115000"/>
                        </a:lnSpc>
                        <a:spcAft>
                          <a:spcPts val="0"/>
                        </a:spcAft>
                      </a:pPr>
                      <a:r>
                        <a:rPr lang="en-CA" sz="1050" b="1" dirty="0">
                          <a:solidFill>
                            <a:srgbClr val="000000"/>
                          </a:solidFill>
                          <a:latin typeface="Calibri"/>
                          <a:ea typeface="Times New Roman"/>
                          <a:cs typeface="Times New Roman"/>
                        </a:rPr>
                        <a:t>by Profession</a:t>
                      </a:r>
                      <a:endParaRPr lang="en-CA" sz="1050" dirty="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algn="ctr">
                        <a:lnSpc>
                          <a:spcPct val="115000"/>
                        </a:lnSpc>
                        <a:spcAft>
                          <a:spcPts val="0"/>
                        </a:spcAft>
                      </a:pPr>
                      <a:r>
                        <a:rPr lang="en-CA" sz="1050" b="1" dirty="0">
                          <a:solidFill>
                            <a:srgbClr val="000000"/>
                          </a:solidFill>
                          <a:latin typeface="Calibri"/>
                          <a:ea typeface="Times New Roman"/>
                          <a:cs typeface="Times New Roman"/>
                        </a:rPr>
                        <a:t>June </a:t>
                      </a:r>
                      <a:endParaRPr lang="en-CA" sz="1050" dirty="0">
                        <a:latin typeface="Calibri"/>
                        <a:ea typeface="Calibri"/>
                        <a:cs typeface="Times New Roman"/>
                      </a:endParaRPr>
                    </a:p>
                    <a:p>
                      <a:pPr algn="ctr">
                        <a:lnSpc>
                          <a:spcPct val="115000"/>
                        </a:lnSpc>
                        <a:spcAft>
                          <a:spcPts val="0"/>
                        </a:spcAft>
                      </a:pPr>
                      <a:r>
                        <a:rPr lang="en-CA" sz="1050" b="1" dirty="0">
                          <a:solidFill>
                            <a:srgbClr val="000000"/>
                          </a:solidFill>
                          <a:latin typeface="Calibri"/>
                          <a:ea typeface="Times New Roman"/>
                          <a:cs typeface="Times New Roman"/>
                        </a:rPr>
                        <a:t>2013</a:t>
                      </a:r>
                      <a:endParaRPr lang="en-CA" sz="1050" dirty="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algn="ctr">
                        <a:lnSpc>
                          <a:spcPct val="115000"/>
                        </a:lnSpc>
                        <a:spcAft>
                          <a:spcPts val="0"/>
                        </a:spcAft>
                      </a:pPr>
                      <a:r>
                        <a:rPr lang="en-CA" sz="1050" b="1">
                          <a:solidFill>
                            <a:srgbClr val="000000"/>
                          </a:solidFill>
                          <a:latin typeface="Calibri"/>
                          <a:ea typeface="Times New Roman"/>
                          <a:cs typeface="Times New Roman"/>
                        </a:rPr>
                        <a:t>July</a:t>
                      </a:r>
                      <a:endParaRPr lang="en-CA" sz="1050">
                        <a:latin typeface="Calibri"/>
                        <a:ea typeface="Calibri"/>
                        <a:cs typeface="Times New Roman"/>
                      </a:endParaRPr>
                    </a:p>
                    <a:p>
                      <a:pPr algn="ctr">
                        <a:lnSpc>
                          <a:spcPct val="115000"/>
                        </a:lnSpc>
                        <a:spcAft>
                          <a:spcPts val="0"/>
                        </a:spcAft>
                      </a:pPr>
                      <a:r>
                        <a:rPr lang="en-CA" sz="1050" b="1">
                          <a:solidFill>
                            <a:srgbClr val="000000"/>
                          </a:solidFill>
                          <a:latin typeface="Calibri"/>
                          <a:ea typeface="Times New Roman"/>
                          <a:cs typeface="Times New Roman"/>
                        </a:rPr>
                        <a:t>2013</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algn="ctr">
                        <a:lnSpc>
                          <a:spcPct val="115000"/>
                        </a:lnSpc>
                        <a:spcAft>
                          <a:spcPts val="0"/>
                        </a:spcAft>
                      </a:pPr>
                      <a:r>
                        <a:rPr lang="en-CA" sz="1050" b="1">
                          <a:solidFill>
                            <a:srgbClr val="000000"/>
                          </a:solidFill>
                          <a:latin typeface="Calibri"/>
                          <a:ea typeface="Times New Roman"/>
                          <a:cs typeface="Times New Roman"/>
                        </a:rPr>
                        <a:t>August</a:t>
                      </a:r>
                      <a:endParaRPr lang="en-CA" sz="1050">
                        <a:latin typeface="Calibri"/>
                        <a:ea typeface="Calibri"/>
                        <a:cs typeface="Times New Roman"/>
                      </a:endParaRPr>
                    </a:p>
                    <a:p>
                      <a:pPr algn="ctr">
                        <a:lnSpc>
                          <a:spcPct val="115000"/>
                        </a:lnSpc>
                        <a:spcAft>
                          <a:spcPts val="0"/>
                        </a:spcAft>
                      </a:pPr>
                      <a:r>
                        <a:rPr lang="en-CA" sz="1050" b="1">
                          <a:solidFill>
                            <a:srgbClr val="000000"/>
                          </a:solidFill>
                          <a:latin typeface="Calibri"/>
                          <a:ea typeface="Times New Roman"/>
                          <a:cs typeface="Times New Roman"/>
                        </a:rPr>
                        <a:t>2013</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algn="ctr">
                        <a:lnSpc>
                          <a:spcPct val="115000"/>
                        </a:lnSpc>
                        <a:spcAft>
                          <a:spcPts val="0"/>
                        </a:spcAft>
                      </a:pPr>
                      <a:r>
                        <a:rPr lang="en-CA" sz="1050" b="1" dirty="0">
                          <a:solidFill>
                            <a:srgbClr val="000000"/>
                          </a:solidFill>
                          <a:latin typeface="Calibri"/>
                          <a:ea typeface="Times New Roman"/>
                          <a:cs typeface="Times New Roman"/>
                        </a:rPr>
                        <a:t>All IEHP Clients to </a:t>
                      </a:r>
                      <a:endParaRPr lang="en-CA" sz="1050" b="1" dirty="0" smtClean="0">
                        <a:solidFill>
                          <a:srgbClr val="000000"/>
                        </a:solidFill>
                        <a:latin typeface="Calibri"/>
                        <a:ea typeface="Times New Roman"/>
                        <a:cs typeface="Times New Roman"/>
                      </a:endParaRPr>
                    </a:p>
                    <a:p>
                      <a:pPr algn="ctr">
                        <a:lnSpc>
                          <a:spcPct val="115000"/>
                        </a:lnSpc>
                        <a:spcAft>
                          <a:spcPts val="0"/>
                        </a:spcAft>
                      </a:pPr>
                      <a:r>
                        <a:rPr lang="en-CA" sz="1050" b="1" dirty="0" smtClean="0">
                          <a:solidFill>
                            <a:srgbClr val="000000"/>
                          </a:solidFill>
                          <a:latin typeface="Calibri"/>
                          <a:ea typeface="Times New Roman"/>
                          <a:cs typeface="Times New Roman"/>
                        </a:rPr>
                        <a:t>August </a:t>
                      </a:r>
                      <a:r>
                        <a:rPr lang="en-CA" sz="1050" b="1" dirty="0">
                          <a:solidFill>
                            <a:srgbClr val="000000"/>
                          </a:solidFill>
                          <a:latin typeface="Calibri"/>
                          <a:ea typeface="Times New Roman"/>
                          <a:cs typeface="Times New Roman"/>
                        </a:rPr>
                        <a:t>31, 2013</a:t>
                      </a:r>
                      <a:endParaRPr lang="en-CA" sz="1050" dirty="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r>
              <a:tr h="185180">
                <a:tc>
                  <a:txBody>
                    <a:bodyPr/>
                    <a:lstStyle/>
                    <a:p>
                      <a:pPr>
                        <a:lnSpc>
                          <a:spcPct val="115000"/>
                        </a:lnSpc>
                        <a:spcAft>
                          <a:spcPts val="0"/>
                        </a:spcAft>
                      </a:pPr>
                      <a:r>
                        <a:rPr lang="en-CA" sz="1050" b="1" dirty="0">
                          <a:solidFill>
                            <a:srgbClr val="000000"/>
                          </a:solidFill>
                          <a:latin typeface="Calibri"/>
                          <a:ea typeface="Times New Roman"/>
                          <a:cs typeface="Times New Roman"/>
                        </a:rPr>
                        <a:t>All Registered IEHP Clients</a:t>
                      </a:r>
                      <a:endParaRPr lang="en-CA" sz="1050" dirty="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en-CA" sz="1050" b="1" dirty="0">
                          <a:solidFill>
                            <a:srgbClr val="000000"/>
                          </a:solidFill>
                          <a:latin typeface="Calibri"/>
                          <a:ea typeface="Times New Roman"/>
                          <a:cs typeface="Times New Roman"/>
                        </a:rPr>
                        <a:t>359</a:t>
                      </a:r>
                      <a:endParaRPr lang="en-CA" sz="1050" dirty="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en-CA" sz="1050" b="1" dirty="0">
                          <a:solidFill>
                            <a:srgbClr val="000000"/>
                          </a:solidFill>
                          <a:latin typeface="Calibri"/>
                          <a:ea typeface="Times New Roman"/>
                          <a:cs typeface="Times New Roman"/>
                        </a:rPr>
                        <a:t>397</a:t>
                      </a:r>
                      <a:endParaRPr lang="en-CA" sz="1050" dirty="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en-CA" sz="1050" b="1" dirty="0">
                          <a:solidFill>
                            <a:srgbClr val="000000"/>
                          </a:solidFill>
                          <a:latin typeface="Calibri"/>
                          <a:ea typeface="Times New Roman"/>
                          <a:cs typeface="Times New Roman"/>
                        </a:rPr>
                        <a:t>379</a:t>
                      </a:r>
                      <a:endParaRPr lang="en-CA" sz="1050" dirty="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en-CA" sz="1050" b="1">
                          <a:latin typeface="Calibri"/>
                          <a:ea typeface="Times New Roman"/>
                          <a:cs typeface="Times New Roman"/>
                        </a:rPr>
                        <a:t>21,367</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r>
              <a:tr h="185180">
                <a:tc>
                  <a:txBody>
                    <a:bodyPr/>
                    <a:lstStyle/>
                    <a:p>
                      <a:pPr>
                        <a:lnSpc>
                          <a:spcPct val="115000"/>
                        </a:lnSpc>
                        <a:spcAft>
                          <a:spcPts val="0"/>
                        </a:spcAft>
                      </a:pPr>
                      <a:r>
                        <a:rPr lang="en-CA" sz="1050">
                          <a:solidFill>
                            <a:srgbClr val="000000"/>
                          </a:solidFill>
                          <a:latin typeface="Calibri"/>
                          <a:ea typeface="Times New Roman"/>
                          <a:cs typeface="Times New Roman"/>
                        </a:rPr>
                        <a:t>International Medical Graduates</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dirty="0">
                          <a:solidFill>
                            <a:srgbClr val="000000"/>
                          </a:solidFill>
                          <a:latin typeface="Calibri"/>
                          <a:ea typeface="Times New Roman"/>
                          <a:cs typeface="Times New Roman"/>
                        </a:rPr>
                        <a:t>80</a:t>
                      </a:r>
                      <a:endParaRPr lang="en-CA" sz="1050" dirty="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dirty="0">
                          <a:solidFill>
                            <a:srgbClr val="000000"/>
                          </a:solidFill>
                          <a:latin typeface="Calibri"/>
                          <a:ea typeface="Times New Roman"/>
                          <a:cs typeface="Times New Roman"/>
                        </a:rPr>
                        <a:t>124</a:t>
                      </a:r>
                      <a:endParaRPr lang="en-CA" sz="1050" dirty="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dirty="0">
                          <a:solidFill>
                            <a:srgbClr val="000000"/>
                          </a:solidFill>
                          <a:latin typeface="Calibri"/>
                          <a:ea typeface="Times New Roman"/>
                          <a:cs typeface="Times New Roman"/>
                        </a:rPr>
                        <a:t>125</a:t>
                      </a:r>
                      <a:endParaRPr lang="en-CA" sz="1050" dirty="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b="1" dirty="0" smtClean="0">
                          <a:latin typeface="Calibri"/>
                          <a:ea typeface="Times New Roman"/>
                          <a:cs typeface="Times New Roman"/>
                        </a:rPr>
                        <a:t>13,809</a:t>
                      </a:r>
                      <a:endParaRPr lang="en-CA" sz="1050" dirty="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r>
              <a:tr h="185180">
                <a:tc>
                  <a:txBody>
                    <a:bodyPr/>
                    <a:lstStyle/>
                    <a:p>
                      <a:pPr>
                        <a:lnSpc>
                          <a:spcPct val="115000"/>
                        </a:lnSpc>
                        <a:spcAft>
                          <a:spcPts val="0"/>
                        </a:spcAft>
                      </a:pPr>
                      <a:r>
                        <a:rPr lang="en-CA" sz="1050">
                          <a:solidFill>
                            <a:srgbClr val="000000"/>
                          </a:solidFill>
                          <a:latin typeface="Calibri"/>
                          <a:ea typeface="Times New Roman"/>
                          <a:cs typeface="Times New Roman"/>
                        </a:rPr>
                        <a:t>Nurses</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a:solidFill>
                            <a:srgbClr val="000000"/>
                          </a:solidFill>
                          <a:latin typeface="Calibri"/>
                          <a:ea typeface="Times New Roman"/>
                          <a:cs typeface="Times New Roman"/>
                        </a:rPr>
                        <a:t>177</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a:solidFill>
                            <a:srgbClr val="000000"/>
                          </a:solidFill>
                          <a:latin typeface="Calibri"/>
                          <a:ea typeface="Times New Roman"/>
                          <a:cs typeface="Times New Roman"/>
                        </a:rPr>
                        <a:t>155</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dirty="0">
                          <a:solidFill>
                            <a:srgbClr val="000000"/>
                          </a:solidFill>
                          <a:latin typeface="Calibri"/>
                          <a:ea typeface="Times New Roman"/>
                          <a:cs typeface="Times New Roman"/>
                        </a:rPr>
                        <a:t>129</a:t>
                      </a:r>
                      <a:endParaRPr lang="en-CA" sz="1050" dirty="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b="1" dirty="0">
                          <a:latin typeface="Calibri"/>
                          <a:ea typeface="Times New Roman"/>
                          <a:cs typeface="Times New Roman"/>
                        </a:rPr>
                        <a:t>3,511</a:t>
                      </a:r>
                      <a:endParaRPr lang="en-CA" sz="1050" dirty="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r>
              <a:tr h="185180">
                <a:tc>
                  <a:txBody>
                    <a:bodyPr/>
                    <a:lstStyle/>
                    <a:p>
                      <a:pPr>
                        <a:lnSpc>
                          <a:spcPct val="115000"/>
                        </a:lnSpc>
                        <a:spcAft>
                          <a:spcPts val="0"/>
                        </a:spcAft>
                      </a:pPr>
                      <a:r>
                        <a:rPr lang="en-CA" sz="1050" dirty="0">
                          <a:solidFill>
                            <a:srgbClr val="000000"/>
                          </a:solidFill>
                          <a:latin typeface="Calibri"/>
                          <a:ea typeface="Times New Roman"/>
                          <a:cs typeface="Times New Roman"/>
                        </a:rPr>
                        <a:t>Pharmacists</a:t>
                      </a:r>
                      <a:endParaRPr lang="en-CA" sz="1050" dirty="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a:solidFill>
                            <a:srgbClr val="000000"/>
                          </a:solidFill>
                          <a:latin typeface="Calibri"/>
                          <a:ea typeface="Times New Roman"/>
                          <a:cs typeface="Times New Roman"/>
                        </a:rPr>
                        <a:t>16</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dirty="0">
                          <a:solidFill>
                            <a:srgbClr val="000000"/>
                          </a:solidFill>
                          <a:latin typeface="Calibri"/>
                          <a:ea typeface="Times New Roman"/>
                          <a:cs typeface="Times New Roman"/>
                        </a:rPr>
                        <a:t>21</a:t>
                      </a:r>
                      <a:endParaRPr lang="en-CA" sz="1050" dirty="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dirty="0">
                          <a:solidFill>
                            <a:srgbClr val="000000"/>
                          </a:solidFill>
                          <a:latin typeface="Calibri"/>
                          <a:ea typeface="Times New Roman"/>
                          <a:cs typeface="Times New Roman"/>
                        </a:rPr>
                        <a:t>10</a:t>
                      </a:r>
                      <a:endParaRPr lang="en-CA" sz="1050" dirty="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b="1" dirty="0">
                          <a:latin typeface="Calibri"/>
                          <a:ea typeface="Times New Roman"/>
                          <a:cs typeface="Times New Roman"/>
                        </a:rPr>
                        <a:t>983</a:t>
                      </a:r>
                      <a:endParaRPr lang="en-CA" sz="1050" dirty="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r>
              <a:tr h="185180">
                <a:tc>
                  <a:txBody>
                    <a:bodyPr/>
                    <a:lstStyle/>
                    <a:p>
                      <a:pPr>
                        <a:lnSpc>
                          <a:spcPct val="115000"/>
                        </a:lnSpc>
                        <a:spcAft>
                          <a:spcPts val="0"/>
                        </a:spcAft>
                      </a:pPr>
                      <a:r>
                        <a:rPr lang="en-CA" sz="1050">
                          <a:solidFill>
                            <a:srgbClr val="000000"/>
                          </a:solidFill>
                          <a:latin typeface="Calibri"/>
                          <a:ea typeface="Times New Roman"/>
                          <a:cs typeface="Times New Roman"/>
                        </a:rPr>
                        <a:t>Dentists</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a:solidFill>
                            <a:srgbClr val="000000"/>
                          </a:solidFill>
                          <a:latin typeface="Calibri"/>
                          <a:ea typeface="Times New Roman"/>
                          <a:cs typeface="Times New Roman"/>
                        </a:rPr>
                        <a:t>12</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a:solidFill>
                            <a:srgbClr val="000000"/>
                          </a:solidFill>
                          <a:latin typeface="Calibri"/>
                          <a:ea typeface="Times New Roman"/>
                          <a:cs typeface="Times New Roman"/>
                        </a:rPr>
                        <a:t>11</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a:solidFill>
                            <a:srgbClr val="000000"/>
                          </a:solidFill>
                          <a:latin typeface="Calibri"/>
                          <a:ea typeface="Times New Roman"/>
                          <a:cs typeface="Times New Roman"/>
                        </a:rPr>
                        <a:t>18</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b="1" dirty="0">
                          <a:latin typeface="Calibri"/>
                          <a:ea typeface="Times New Roman"/>
                          <a:cs typeface="Times New Roman"/>
                        </a:rPr>
                        <a:t>922</a:t>
                      </a:r>
                      <a:endParaRPr lang="en-CA" sz="1050" dirty="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r>
              <a:tr h="185180">
                <a:tc>
                  <a:txBody>
                    <a:bodyPr/>
                    <a:lstStyle/>
                    <a:p>
                      <a:pPr>
                        <a:lnSpc>
                          <a:spcPct val="115000"/>
                        </a:lnSpc>
                        <a:spcAft>
                          <a:spcPts val="0"/>
                        </a:spcAft>
                      </a:pPr>
                      <a:r>
                        <a:rPr lang="en-CA" sz="1050">
                          <a:solidFill>
                            <a:srgbClr val="000000"/>
                          </a:solidFill>
                          <a:latin typeface="Calibri"/>
                          <a:ea typeface="Times New Roman"/>
                          <a:cs typeface="Times New Roman"/>
                        </a:rPr>
                        <a:t>Medical Laboratory Technologist</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a:solidFill>
                            <a:srgbClr val="000000"/>
                          </a:solidFill>
                          <a:latin typeface="Calibri"/>
                          <a:ea typeface="Times New Roman"/>
                          <a:cs typeface="Times New Roman"/>
                        </a:rPr>
                        <a:t>6</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a:solidFill>
                            <a:srgbClr val="000000"/>
                          </a:solidFill>
                          <a:latin typeface="Calibri"/>
                          <a:ea typeface="Times New Roman"/>
                          <a:cs typeface="Times New Roman"/>
                        </a:rPr>
                        <a:t>7</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a:solidFill>
                            <a:srgbClr val="000000"/>
                          </a:solidFill>
                          <a:latin typeface="Calibri"/>
                          <a:ea typeface="Times New Roman"/>
                          <a:cs typeface="Times New Roman"/>
                        </a:rPr>
                        <a:t>11</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b="1" dirty="0">
                          <a:latin typeface="Calibri"/>
                          <a:ea typeface="Times New Roman"/>
                          <a:cs typeface="Times New Roman"/>
                        </a:rPr>
                        <a:t>664</a:t>
                      </a:r>
                      <a:endParaRPr lang="en-CA" sz="1050" dirty="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r>
              <a:tr h="185180">
                <a:tc>
                  <a:txBody>
                    <a:bodyPr/>
                    <a:lstStyle/>
                    <a:p>
                      <a:pPr>
                        <a:lnSpc>
                          <a:spcPct val="115000"/>
                        </a:lnSpc>
                        <a:spcAft>
                          <a:spcPts val="0"/>
                        </a:spcAft>
                      </a:pPr>
                      <a:r>
                        <a:rPr lang="en-CA" sz="1050">
                          <a:solidFill>
                            <a:srgbClr val="000000"/>
                          </a:solidFill>
                          <a:latin typeface="Calibri"/>
                          <a:ea typeface="Times New Roman"/>
                          <a:cs typeface="Times New Roman"/>
                        </a:rPr>
                        <a:t>Physiotherapists</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a:solidFill>
                            <a:srgbClr val="000000"/>
                          </a:solidFill>
                          <a:latin typeface="Calibri"/>
                          <a:ea typeface="Times New Roman"/>
                          <a:cs typeface="Times New Roman"/>
                        </a:rPr>
                        <a:t>8</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a:solidFill>
                            <a:srgbClr val="000000"/>
                          </a:solidFill>
                          <a:latin typeface="Calibri"/>
                          <a:ea typeface="Times New Roman"/>
                          <a:cs typeface="Times New Roman"/>
                        </a:rPr>
                        <a:t>10</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a:solidFill>
                            <a:srgbClr val="000000"/>
                          </a:solidFill>
                          <a:latin typeface="Calibri"/>
                          <a:ea typeface="Times New Roman"/>
                          <a:cs typeface="Times New Roman"/>
                        </a:rPr>
                        <a:t>3</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b="1" dirty="0">
                          <a:latin typeface="Calibri"/>
                          <a:ea typeface="Times New Roman"/>
                          <a:cs typeface="Times New Roman"/>
                        </a:rPr>
                        <a:t>546</a:t>
                      </a:r>
                      <a:endParaRPr lang="en-CA" sz="1050" dirty="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r>
              <a:tr h="185180">
                <a:tc>
                  <a:txBody>
                    <a:bodyPr/>
                    <a:lstStyle/>
                    <a:p>
                      <a:pPr>
                        <a:lnSpc>
                          <a:spcPct val="115000"/>
                        </a:lnSpc>
                        <a:spcAft>
                          <a:spcPts val="0"/>
                        </a:spcAft>
                      </a:pPr>
                      <a:r>
                        <a:rPr lang="en-CA" sz="1050">
                          <a:solidFill>
                            <a:srgbClr val="000000"/>
                          </a:solidFill>
                          <a:latin typeface="Calibri"/>
                          <a:ea typeface="Times New Roman"/>
                          <a:cs typeface="Times New Roman"/>
                        </a:rPr>
                        <a:t>Medical Radiation Technologists</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a:solidFill>
                            <a:srgbClr val="000000"/>
                          </a:solidFill>
                          <a:latin typeface="Calibri"/>
                          <a:ea typeface="Times New Roman"/>
                          <a:cs typeface="Times New Roman"/>
                        </a:rPr>
                        <a:t>5</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a:solidFill>
                            <a:srgbClr val="000000"/>
                          </a:solidFill>
                          <a:latin typeface="Calibri"/>
                          <a:ea typeface="Times New Roman"/>
                          <a:cs typeface="Times New Roman"/>
                        </a:rPr>
                        <a:t>4</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a:solidFill>
                            <a:srgbClr val="000000"/>
                          </a:solidFill>
                          <a:latin typeface="Calibri"/>
                          <a:ea typeface="Times New Roman"/>
                          <a:cs typeface="Times New Roman"/>
                        </a:rPr>
                        <a:t>3</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b="1" dirty="0">
                          <a:latin typeface="Calibri"/>
                          <a:ea typeface="Times New Roman"/>
                          <a:cs typeface="Times New Roman"/>
                        </a:rPr>
                        <a:t>216</a:t>
                      </a:r>
                      <a:endParaRPr lang="en-CA" sz="1050" dirty="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r>
              <a:tr h="185180">
                <a:tc>
                  <a:txBody>
                    <a:bodyPr/>
                    <a:lstStyle/>
                    <a:p>
                      <a:pPr>
                        <a:lnSpc>
                          <a:spcPct val="115000"/>
                        </a:lnSpc>
                        <a:spcAft>
                          <a:spcPts val="0"/>
                        </a:spcAft>
                      </a:pPr>
                      <a:r>
                        <a:rPr lang="en-CA" sz="1050">
                          <a:latin typeface="Calibri"/>
                          <a:ea typeface="Times New Roman"/>
                          <a:cs typeface="Times New Roman"/>
                        </a:rPr>
                        <a:t>Occupational Therapists</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a:latin typeface="Calibri"/>
                          <a:ea typeface="Times New Roman"/>
                          <a:cs typeface="Times New Roman"/>
                        </a:rPr>
                        <a:t>15</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a:latin typeface="Calibri"/>
                          <a:ea typeface="Times New Roman"/>
                          <a:cs typeface="Times New Roman"/>
                        </a:rPr>
                        <a:t>3</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a:latin typeface="Calibri"/>
                          <a:ea typeface="Times New Roman"/>
                          <a:cs typeface="Times New Roman"/>
                        </a:rPr>
                        <a:t>5</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b="1" dirty="0">
                          <a:latin typeface="Calibri"/>
                          <a:ea typeface="Times New Roman"/>
                          <a:cs typeface="Times New Roman"/>
                        </a:rPr>
                        <a:t>141</a:t>
                      </a:r>
                      <a:endParaRPr lang="en-CA" sz="1050" dirty="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r>
              <a:tr h="185180">
                <a:tc>
                  <a:txBody>
                    <a:bodyPr/>
                    <a:lstStyle/>
                    <a:p>
                      <a:pPr>
                        <a:lnSpc>
                          <a:spcPct val="115000"/>
                        </a:lnSpc>
                        <a:spcAft>
                          <a:spcPts val="0"/>
                        </a:spcAft>
                      </a:pPr>
                      <a:r>
                        <a:rPr lang="en-CA" sz="1050">
                          <a:latin typeface="Calibri"/>
                          <a:ea typeface="Times New Roman"/>
                          <a:cs typeface="Times New Roman"/>
                        </a:rPr>
                        <a:t>Psychologists</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a:latin typeface="Calibri"/>
                          <a:ea typeface="Times New Roman"/>
                          <a:cs typeface="Times New Roman"/>
                        </a:rPr>
                        <a:t>4</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a:latin typeface="Calibri"/>
                          <a:ea typeface="Times New Roman"/>
                          <a:cs typeface="Times New Roman"/>
                        </a:rPr>
                        <a:t>3</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a:latin typeface="Calibri"/>
                          <a:ea typeface="Times New Roman"/>
                          <a:cs typeface="Times New Roman"/>
                        </a:rPr>
                        <a:t>3</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b="1" dirty="0">
                          <a:latin typeface="Calibri"/>
                          <a:ea typeface="Times New Roman"/>
                          <a:cs typeface="Times New Roman"/>
                        </a:rPr>
                        <a:t>138</a:t>
                      </a:r>
                      <a:endParaRPr lang="en-CA" sz="1050" dirty="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r>
              <a:tr h="195307">
                <a:tc>
                  <a:txBody>
                    <a:bodyPr/>
                    <a:lstStyle/>
                    <a:p>
                      <a:pPr>
                        <a:lnSpc>
                          <a:spcPct val="115000"/>
                        </a:lnSpc>
                        <a:spcAft>
                          <a:spcPts val="0"/>
                        </a:spcAft>
                      </a:pPr>
                      <a:r>
                        <a:rPr lang="en-CA" sz="1050">
                          <a:solidFill>
                            <a:srgbClr val="000000"/>
                          </a:solidFill>
                          <a:latin typeface="Calibri"/>
                          <a:ea typeface="Times New Roman"/>
                          <a:cs typeface="Times New Roman"/>
                        </a:rPr>
                        <a:t>Midwives</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CA" sz="1050">
                        <a:latin typeface="Calibri"/>
                        <a:ea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a:solidFill>
                            <a:srgbClr val="000000"/>
                          </a:solidFill>
                          <a:latin typeface="Calibri"/>
                          <a:ea typeface="Times New Roman"/>
                          <a:cs typeface="Times New Roman"/>
                        </a:rPr>
                        <a:t>3</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a:solidFill>
                            <a:srgbClr val="000000"/>
                          </a:solidFill>
                          <a:latin typeface="Calibri"/>
                          <a:ea typeface="Times New Roman"/>
                          <a:cs typeface="Times New Roman"/>
                        </a:rPr>
                        <a:t>3</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b="1" dirty="0">
                          <a:latin typeface="Calibri"/>
                          <a:ea typeface="Times New Roman"/>
                          <a:cs typeface="Times New Roman"/>
                        </a:rPr>
                        <a:t>93</a:t>
                      </a:r>
                      <a:endParaRPr lang="en-CA" sz="1050" dirty="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r>
              <a:tr h="185180">
                <a:tc>
                  <a:txBody>
                    <a:bodyPr/>
                    <a:lstStyle/>
                    <a:p>
                      <a:pPr>
                        <a:lnSpc>
                          <a:spcPct val="115000"/>
                        </a:lnSpc>
                        <a:spcAft>
                          <a:spcPts val="0"/>
                        </a:spcAft>
                      </a:pPr>
                      <a:r>
                        <a:rPr lang="en-CA" sz="1050">
                          <a:solidFill>
                            <a:srgbClr val="000000"/>
                          </a:solidFill>
                          <a:latin typeface="Calibri"/>
                          <a:ea typeface="Times New Roman"/>
                          <a:cs typeface="Times New Roman"/>
                        </a:rPr>
                        <a:t>Dieticians</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a:solidFill>
                            <a:srgbClr val="000000"/>
                          </a:solidFill>
                          <a:latin typeface="Calibri"/>
                          <a:ea typeface="Times New Roman"/>
                          <a:cs typeface="Times New Roman"/>
                        </a:rPr>
                        <a:t>1</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a:solidFill>
                            <a:srgbClr val="000000"/>
                          </a:solidFill>
                          <a:latin typeface="Calibri"/>
                          <a:ea typeface="Times New Roman"/>
                          <a:cs typeface="Times New Roman"/>
                        </a:rPr>
                        <a:t>2</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a:solidFill>
                            <a:srgbClr val="000000"/>
                          </a:solidFill>
                          <a:latin typeface="Calibri"/>
                          <a:ea typeface="Times New Roman"/>
                          <a:cs typeface="Times New Roman"/>
                        </a:rPr>
                        <a:t>1</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b="1">
                          <a:latin typeface="Calibri"/>
                          <a:ea typeface="Times New Roman"/>
                          <a:cs typeface="Times New Roman"/>
                        </a:rPr>
                        <a:t>66</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r>
              <a:tr h="195307">
                <a:tc>
                  <a:txBody>
                    <a:bodyPr/>
                    <a:lstStyle/>
                    <a:p>
                      <a:pPr>
                        <a:lnSpc>
                          <a:spcPct val="115000"/>
                        </a:lnSpc>
                        <a:spcAft>
                          <a:spcPts val="0"/>
                        </a:spcAft>
                      </a:pPr>
                      <a:r>
                        <a:rPr lang="en-CA" sz="1050">
                          <a:solidFill>
                            <a:srgbClr val="000000"/>
                          </a:solidFill>
                          <a:latin typeface="Calibri"/>
                          <a:ea typeface="Times New Roman"/>
                          <a:cs typeface="Times New Roman"/>
                        </a:rPr>
                        <a:t>Respiratory Therapists</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CA" sz="1050">
                        <a:latin typeface="Calibri"/>
                        <a:ea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a:solidFill>
                            <a:srgbClr val="000000"/>
                          </a:solidFill>
                          <a:latin typeface="Calibri"/>
                          <a:ea typeface="Times New Roman"/>
                          <a:cs typeface="Times New Roman"/>
                        </a:rPr>
                        <a:t>1</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CA" sz="1050" dirty="0">
                        <a:latin typeface="Calibri"/>
                        <a:ea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b="1" dirty="0">
                          <a:latin typeface="Calibri"/>
                          <a:ea typeface="Times New Roman"/>
                          <a:cs typeface="Times New Roman"/>
                        </a:rPr>
                        <a:t>48</a:t>
                      </a:r>
                      <a:endParaRPr lang="en-CA" sz="1050" dirty="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r>
              <a:tr h="195307">
                <a:tc>
                  <a:txBody>
                    <a:bodyPr/>
                    <a:lstStyle/>
                    <a:p>
                      <a:pPr>
                        <a:lnSpc>
                          <a:spcPct val="115000"/>
                        </a:lnSpc>
                        <a:spcAft>
                          <a:spcPts val="0"/>
                        </a:spcAft>
                      </a:pPr>
                      <a:r>
                        <a:rPr lang="en-CA" sz="1050">
                          <a:solidFill>
                            <a:srgbClr val="000000"/>
                          </a:solidFill>
                          <a:latin typeface="Calibri"/>
                          <a:ea typeface="Times New Roman"/>
                          <a:cs typeface="Times New Roman"/>
                        </a:rPr>
                        <a:t>Audiologists and Speech Pathologists</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a:solidFill>
                            <a:srgbClr val="000000"/>
                          </a:solidFill>
                          <a:latin typeface="Calibri"/>
                          <a:ea typeface="Times New Roman"/>
                          <a:cs typeface="Times New Roman"/>
                        </a:rPr>
                        <a:t>1</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CA" sz="1050">
                        <a:solidFill>
                          <a:srgbClr val="000000"/>
                        </a:solidFill>
                        <a:latin typeface="Calibri"/>
                        <a:ea typeface="Times New Roman"/>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a:solidFill>
                            <a:srgbClr val="000000"/>
                          </a:solidFill>
                          <a:latin typeface="Calibri"/>
                          <a:ea typeface="Times New Roman"/>
                          <a:cs typeface="Times New Roman"/>
                        </a:rPr>
                        <a:t>2</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b="1">
                          <a:latin typeface="Calibri"/>
                          <a:ea typeface="Times New Roman"/>
                          <a:cs typeface="Times New Roman"/>
                        </a:rPr>
                        <a:t>46</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r>
              <a:tr h="185180">
                <a:tc>
                  <a:txBody>
                    <a:bodyPr/>
                    <a:lstStyle/>
                    <a:p>
                      <a:pPr>
                        <a:lnSpc>
                          <a:spcPct val="115000"/>
                        </a:lnSpc>
                        <a:spcAft>
                          <a:spcPts val="0"/>
                        </a:spcAft>
                      </a:pPr>
                      <a:r>
                        <a:rPr lang="en-CA" sz="1050">
                          <a:solidFill>
                            <a:srgbClr val="000000"/>
                          </a:solidFill>
                          <a:latin typeface="Calibri"/>
                          <a:ea typeface="Times New Roman"/>
                          <a:cs typeface="Times New Roman"/>
                        </a:rPr>
                        <a:t>Optometrists</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a:solidFill>
                            <a:srgbClr val="000000"/>
                          </a:solidFill>
                          <a:latin typeface="Calibri"/>
                          <a:ea typeface="Times New Roman"/>
                          <a:cs typeface="Times New Roman"/>
                        </a:rPr>
                        <a:t>1</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a:solidFill>
                            <a:srgbClr val="000000"/>
                          </a:solidFill>
                          <a:latin typeface="Calibri"/>
                          <a:ea typeface="Times New Roman"/>
                          <a:cs typeface="Times New Roman"/>
                        </a:rPr>
                        <a:t>1</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a:solidFill>
                            <a:srgbClr val="000000"/>
                          </a:solidFill>
                          <a:latin typeface="Calibri"/>
                          <a:ea typeface="Times New Roman"/>
                          <a:cs typeface="Times New Roman"/>
                        </a:rPr>
                        <a:t>5</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b="1" dirty="0">
                          <a:latin typeface="Calibri"/>
                          <a:ea typeface="Times New Roman"/>
                          <a:cs typeface="Times New Roman"/>
                        </a:rPr>
                        <a:t>44</a:t>
                      </a:r>
                      <a:endParaRPr lang="en-CA" sz="1050" dirty="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r>
              <a:tr h="195307">
                <a:tc>
                  <a:txBody>
                    <a:bodyPr/>
                    <a:lstStyle/>
                    <a:p>
                      <a:pPr>
                        <a:lnSpc>
                          <a:spcPct val="115000"/>
                        </a:lnSpc>
                        <a:spcAft>
                          <a:spcPts val="0"/>
                        </a:spcAft>
                      </a:pPr>
                      <a:r>
                        <a:rPr lang="en-CA" sz="1050">
                          <a:solidFill>
                            <a:srgbClr val="000000"/>
                          </a:solidFill>
                          <a:latin typeface="Calibri"/>
                          <a:ea typeface="Times New Roman"/>
                          <a:cs typeface="Times New Roman"/>
                        </a:rPr>
                        <a:t>Massage Therapists</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CA" sz="1050">
                        <a:latin typeface="Calibri"/>
                        <a:ea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a:solidFill>
                            <a:srgbClr val="000000"/>
                          </a:solidFill>
                          <a:latin typeface="Calibri"/>
                          <a:ea typeface="Times New Roman"/>
                          <a:cs typeface="Times New Roman"/>
                        </a:rPr>
                        <a:t>3</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CA" sz="1050">
                        <a:latin typeface="Calibri"/>
                        <a:ea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b="1" dirty="0">
                          <a:latin typeface="Calibri"/>
                          <a:ea typeface="Times New Roman"/>
                          <a:cs typeface="Times New Roman"/>
                        </a:rPr>
                        <a:t>30</a:t>
                      </a:r>
                      <a:endParaRPr lang="en-CA" sz="1050" dirty="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r>
              <a:tr h="195307">
                <a:tc>
                  <a:txBody>
                    <a:bodyPr/>
                    <a:lstStyle/>
                    <a:p>
                      <a:pPr>
                        <a:lnSpc>
                          <a:spcPct val="115000"/>
                        </a:lnSpc>
                        <a:spcAft>
                          <a:spcPts val="0"/>
                        </a:spcAft>
                      </a:pPr>
                      <a:r>
                        <a:rPr lang="en-CA" sz="1050">
                          <a:solidFill>
                            <a:srgbClr val="000000"/>
                          </a:solidFill>
                          <a:latin typeface="Calibri"/>
                          <a:ea typeface="Times New Roman"/>
                          <a:cs typeface="Times New Roman"/>
                        </a:rPr>
                        <a:t>Dental Hygienists</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CA" sz="1050">
                        <a:latin typeface="Calibri"/>
                        <a:ea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CA" sz="1050" dirty="0">
                        <a:solidFill>
                          <a:srgbClr val="000000"/>
                        </a:solidFill>
                        <a:latin typeface="Calibri"/>
                        <a:ea typeface="Times New Roman"/>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a:solidFill>
                            <a:srgbClr val="000000"/>
                          </a:solidFill>
                          <a:latin typeface="Calibri"/>
                          <a:ea typeface="Times New Roman"/>
                          <a:cs typeface="Times New Roman"/>
                        </a:rPr>
                        <a:t>1</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b="1" dirty="0">
                          <a:latin typeface="Calibri"/>
                          <a:ea typeface="Times New Roman"/>
                          <a:cs typeface="Times New Roman"/>
                        </a:rPr>
                        <a:t>26</a:t>
                      </a:r>
                      <a:endParaRPr lang="en-CA" sz="1050" dirty="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r>
              <a:tr h="195307">
                <a:tc>
                  <a:txBody>
                    <a:bodyPr/>
                    <a:lstStyle/>
                    <a:p>
                      <a:pPr>
                        <a:lnSpc>
                          <a:spcPct val="115000"/>
                        </a:lnSpc>
                        <a:spcAft>
                          <a:spcPts val="0"/>
                        </a:spcAft>
                      </a:pPr>
                      <a:r>
                        <a:rPr lang="en-CA" sz="1050">
                          <a:solidFill>
                            <a:srgbClr val="000000"/>
                          </a:solidFill>
                          <a:latin typeface="Calibri"/>
                          <a:ea typeface="Times New Roman"/>
                          <a:cs typeface="Times New Roman"/>
                        </a:rPr>
                        <a:t>Pharmacy Technicians</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CA" sz="1050">
                        <a:latin typeface="Calibri"/>
                        <a:ea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CA" sz="1050">
                        <a:solidFill>
                          <a:srgbClr val="000000"/>
                        </a:solidFill>
                        <a:latin typeface="Calibri"/>
                        <a:ea typeface="Times New Roman"/>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CA" sz="1050">
                        <a:latin typeface="Calibri"/>
                        <a:ea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b="1" dirty="0">
                          <a:latin typeface="Calibri"/>
                          <a:ea typeface="Times New Roman"/>
                          <a:cs typeface="Times New Roman"/>
                        </a:rPr>
                        <a:t>20</a:t>
                      </a:r>
                      <a:endParaRPr lang="en-CA" sz="1050" dirty="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r>
              <a:tr h="195307">
                <a:tc>
                  <a:txBody>
                    <a:bodyPr/>
                    <a:lstStyle/>
                    <a:p>
                      <a:pPr>
                        <a:lnSpc>
                          <a:spcPct val="115000"/>
                        </a:lnSpc>
                        <a:spcAft>
                          <a:spcPts val="0"/>
                        </a:spcAft>
                      </a:pPr>
                      <a:r>
                        <a:rPr lang="en-CA" sz="1050">
                          <a:solidFill>
                            <a:srgbClr val="000000"/>
                          </a:solidFill>
                          <a:latin typeface="Calibri"/>
                          <a:ea typeface="Times New Roman"/>
                          <a:cs typeface="Times New Roman"/>
                        </a:rPr>
                        <a:t>Dental Technologists</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a:solidFill>
                            <a:srgbClr val="000000"/>
                          </a:solidFill>
                          <a:latin typeface="Calibri"/>
                          <a:ea typeface="Times New Roman"/>
                          <a:cs typeface="Times New Roman"/>
                        </a:rPr>
                        <a:t>1</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CA" sz="1050">
                        <a:solidFill>
                          <a:srgbClr val="000000"/>
                        </a:solidFill>
                        <a:latin typeface="Calibri"/>
                        <a:ea typeface="Times New Roman"/>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a:solidFill>
                            <a:srgbClr val="000000"/>
                          </a:solidFill>
                          <a:latin typeface="Calibri"/>
                          <a:ea typeface="Times New Roman"/>
                          <a:cs typeface="Times New Roman"/>
                        </a:rPr>
                        <a:t>1</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b="1" dirty="0">
                          <a:latin typeface="Calibri"/>
                          <a:ea typeface="Times New Roman"/>
                          <a:cs typeface="Times New Roman"/>
                        </a:rPr>
                        <a:t>18</a:t>
                      </a:r>
                      <a:endParaRPr lang="en-CA" sz="1050" dirty="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r>
              <a:tr h="195307">
                <a:tc>
                  <a:txBody>
                    <a:bodyPr/>
                    <a:lstStyle/>
                    <a:p>
                      <a:pPr>
                        <a:lnSpc>
                          <a:spcPct val="115000"/>
                        </a:lnSpc>
                        <a:spcAft>
                          <a:spcPts val="0"/>
                        </a:spcAft>
                      </a:pPr>
                      <a:r>
                        <a:rPr lang="en-CA" sz="1050">
                          <a:solidFill>
                            <a:srgbClr val="000000"/>
                          </a:solidFill>
                          <a:latin typeface="Calibri"/>
                          <a:ea typeface="Times New Roman"/>
                          <a:cs typeface="Times New Roman"/>
                        </a:rPr>
                        <a:t>Opticians</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CA" sz="1050">
                        <a:latin typeface="Calibri"/>
                        <a:ea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a:solidFill>
                            <a:srgbClr val="000000"/>
                          </a:solidFill>
                          <a:latin typeface="Calibri"/>
                          <a:ea typeface="Times New Roman"/>
                          <a:cs typeface="Times New Roman"/>
                        </a:rPr>
                        <a:t>1</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a:solidFill>
                            <a:srgbClr val="000000"/>
                          </a:solidFill>
                          <a:latin typeface="Calibri"/>
                          <a:ea typeface="Times New Roman"/>
                          <a:cs typeface="Times New Roman"/>
                        </a:rPr>
                        <a:t>2</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b="1" dirty="0">
                          <a:latin typeface="Calibri"/>
                          <a:ea typeface="Times New Roman"/>
                          <a:cs typeface="Times New Roman"/>
                        </a:rPr>
                        <a:t>17</a:t>
                      </a:r>
                      <a:endParaRPr lang="en-CA" sz="1050" dirty="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r>
              <a:tr h="195307">
                <a:tc>
                  <a:txBody>
                    <a:bodyPr/>
                    <a:lstStyle/>
                    <a:p>
                      <a:pPr>
                        <a:lnSpc>
                          <a:spcPct val="115000"/>
                        </a:lnSpc>
                        <a:spcAft>
                          <a:spcPts val="0"/>
                        </a:spcAft>
                      </a:pPr>
                      <a:r>
                        <a:rPr lang="en-CA" sz="1050">
                          <a:solidFill>
                            <a:srgbClr val="000000"/>
                          </a:solidFill>
                          <a:latin typeface="Calibri"/>
                          <a:ea typeface="Times New Roman"/>
                          <a:cs typeface="Times New Roman"/>
                        </a:rPr>
                        <a:t>Chiropractors</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CA" sz="1050">
                        <a:latin typeface="Calibri"/>
                        <a:ea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CA" sz="1050">
                        <a:solidFill>
                          <a:srgbClr val="000000"/>
                        </a:solidFill>
                        <a:latin typeface="Calibri"/>
                        <a:ea typeface="Times New Roman"/>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CA" sz="1050">
                        <a:latin typeface="Calibri"/>
                        <a:ea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b="1" dirty="0">
                          <a:latin typeface="Calibri"/>
                          <a:ea typeface="Times New Roman"/>
                          <a:cs typeface="Times New Roman"/>
                        </a:rPr>
                        <a:t>13</a:t>
                      </a:r>
                      <a:endParaRPr lang="en-CA" sz="1050" dirty="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r>
              <a:tr h="195307">
                <a:tc>
                  <a:txBody>
                    <a:bodyPr/>
                    <a:lstStyle/>
                    <a:p>
                      <a:pPr>
                        <a:lnSpc>
                          <a:spcPct val="115000"/>
                        </a:lnSpc>
                        <a:spcAft>
                          <a:spcPts val="0"/>
                        </a:spcAft>
                      </a:pPr>
                      <a:r>
                        <a:rPr lang="en-CA" sz="1050">
                          <a:solidFill>
                            <a:srgbClr val="000000"/>
                          </a:solidFill>
                          <a:latin typeface="Calibri"/>
                          <a:ea typeface="Times New Roman"/>
                          <a:cs typeface="Times New Roman"/>
                        </a:rPr>
                        <a:t>Chiropodists And Podiatrists</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a:solidFill>
                            <a:srgbClr val="000000"/>
                          </a:solidFill>
                          <a:latin typeface="Calibri"/>
                          <a:ea typeface="Times New Roman"/>
                          <a:cs typeface="Times New Roman"/>
                        </a:rPr>
                        <a:t>1</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CA" sz="1050">
                        <a:solidFill>
                          <a:srgbClr val="000000"/>
                        </a:solidFill>
                        <a:latin typeface="Calibri"/>
                        <a:ea typeface="Times New Roman"/>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a:solidFill>
                            <a:srgbClr val="000000"/>
                          </a:solidFill>
                          <a:latin typeface="Calibri"/>
                          <a:ea typeface="Times New Roman"/>
                          <a:cs typeface="Times New Roman"/>
                        </a:rPr>
                        <a:t>1</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b="1" dirty="0">
                          <a:latin typeface="Calibri"/>
                          <a:ea typeface="Times New Roman"/>
                          <a:cs typeface="Times New Roman"/>
                        </a:rPr>
                        <a:t>12</a:t>
                      </a:r>
                      <a:endParaRPr lang="en-CA" sz="1050" dirty="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r>
              <a:tr h="34682">
                <a:tc>
                  <a:txBody>
                    <a:bodyPr/>
                    <a:lstStyle/>
                    <a:p>
                      <a:pPr>
                        <a:lnSpc>
                          <a:spcPct val="115000"/>
                        </a:lnSpc>
                        <a:spcAft>
                          <a:spcPts val="0"/>
                        </a:spcAft>
                      </a:pPr>
                      <a:r>
                        <a:rPr lang="en-CA" sz="1050">
                          <a:solidFill>
                            <a:srgbClr val="000000"/>
                          </a:solidFill>
                          <a:latin typeface="Calibri"/>
                          <a:ea typeface="Times New Roman"/>
                          <a:cs typeface="Times New Roman"/>
                        </a:rPr>
                        <a:t>Denturists</a:t>
                      </a:r>
                      <a:endParaRPr lang="en-CA" sz="105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CA" sz="1050">
                        <a:latin typeface="Calibri"/>
                        <a:ea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CA" sz="1050">
                        <a:solidFill>
                          <a:srgbClr val="000000"/>
                        </a:solidFill>
                        <a:latin typeface="Calibri"/>
                        <a:ea typeface="Times New Roman"/>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CA" sz="1050">
                        <a:latin typeface="Calibri"/>
                        <a:ea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50" b="1" dirty="0">
                          <a:latin typeface="Calibri"/>
                          <a:ea typeface="Times New Roman"/>
                          <a:cs typeface="Times New Roman"/>
                        </a:rPr>
                        <a:t>2</a:t>
                      </a:r>
                      <a:endParaRPr lang="en-CA" sz="1050" dirty="0">
                        <a:latin typeface="Calibri"/>
                        <a:ea typeface="Calibri"/>
                        <a:cs typeface="Times New Roman"/>
                      </a:endParaRPr>
                    </a:p>
                  </a:txBody>
                  <a:tcPr marL="58681" marR="586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r>
            </a:tbl>
          </a:graphicData>
        </a:graphic>
      </p:graphicFrame>
      <p:sp>
        <p:nvSpPr>
          <p:cNvPr id="3" name="Slide Number Placeholder 2"/>
          <p:cNvSpPr>
            <a:spLocks noGrp="1"/>
          </p:cNvSpPr>
          <p:nvPr>
            <p:ph type="sldNum" sz="quarter" idx="12"/>
          </p:nvPr>
        </p:nvSpPr>
        <p:spPr/>
        <p:txBody>
          <a:bodyPr/>
          <a:lstStyle/>
          <a:p>
            <a:fld id="{61B44C27-CB53-401F-9F7C-BADE4833D0B2}" type="slidenum">
              <a:rPr lang="en-CA" smtClean="0"/>
              <a:pPr/>
              <a:t>4</a:t>
            </a:fld>
            <a:endParaRPr lang="en-C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1844824"/>
            <a:ext cx="8229600" cy="4281339"/>
          </a:xfrm>
        </p:spPr>
        <p:txBody>
          <a:bodyPr/>
          <a:lstStyle/>
          <a:p>
            <a:pPr algn="ctr">
              <a:buNone/>
            </a:pPr>
            <a:r>
              <a:rPr lang="en-US" sz="4400" dirty="0" smtClean="0"/>
              <a:t>Thank You!</a:t>
            </a:r>
          </a:p>
          <a:p>
            <a:pPr algn="ctr">
              <a:buNone/>
            </a:pPr>
            <a:endParaRPr lang="en-US" dirty="0" smtClean="0"/>
          </a:p>
          <a:p>
            <a:pPr algn="ctr">
              <a:buNone/>
            </a:pPr>
            <a:r>
              <a:rPr lang="en-US" dirty="0" smtClean="0"/>
              <a:t>Questions?</a:t>
            </a:r>
            <a:endParaRPr lang="en-US" dirty="0"/>
          </a:p>
        </p:txBody>
      </p:sp>
      <p:sp>
        <p:nvSpPr>
          <p:cNvPr id="4" name="Slide Number Placeholder 3"/>
          <p:cNvSpPr>
            <a:spLocks noGrp="1"/>
          </p:cNvSpPr>
          <p:nvPr>
            <p:ph type="sldNum" sz="quarter" idx="12"/>
          </p:nvPr>
        </p:nvSpPr>
        <p:spPr/>
        <p:txBody>
          <a:bodyPr/>
          <a:lstStyle/>
          <a:p>
            <a:fld id="{61B44C27-CB53-401F-9F7C-BADE4833D0B2}" type="slidenum">
              <a:rPr lang="en-CA" smtClean="0"/>
              <a:pPr/>
              <a:t>5</a:t>
            </a:fld>
            <a:endParaRPr lang="en-CA"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9490</TotalTime>
  <Words>398</Words>
  <Application>Microsoft Office PowerPoint</Application>
  <PresentationFormat>On-screen Show (4:3)</PresentationFormat>
  <Paragraphs>196</Paragraphs>
  <Slides>5</Slides>
  <Notes>5</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Slide 1</vt:lpstr>
      <vt:lpstr>Our Clients</vt:lpstr>
      <vt:lpstr>What do we do?</vt:lpstr>
      <vt:lpstr>Slide 4</vt:lpstr>
      <vt:lpstr>Slide 5</vt:lpstr>
    </vt:vector>
  </TitlesOfParts>
  <Company>HealthForceOntario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HPRT-2013 and Beyond</dc:title>
  <dc:creator>singhj</dc:creator>
  <cp:lastModifiedBy>Oakew</cp:lastModifiedBy>
  <cp:revision>80</cp:revision>
  <dcterms:created xsi:type="dcterms:W3CDTF">2013-09-17T19:25:15Z</dcterms:created>
  <dcterms:modified xsi:type="dcterms:W3CDTF">2013-11-25T21:27:40Z</dcterms:modified>
</cp:coreProperties>
</file>